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handoutMasterIdLst>
    <p:handoutMasterId r:id="rId57"/>
  </p:handoutMasterIdLst>
  <p:sldIdLst>
    <p:sldId id="321" r:id="rId2"/>
    <p:sldId id="307" r:id="rId3"/>
    <p:sldId id="351" r:id="rId4"/>
    <p:sldId id="341" r:id="rId5"/>
    <p:sldId id="337" r:id="rId6"/>
    <p:sldId id="319" r:id="rId7"/>
    <p:sldId id="318" r:id="rId8"/>
    <p:sldId id="320" r:id="rId9"/>
    <p:sldId id="290" r:id="rId10"/>
    <p:sldId id="328" r:id="rId11"/>
    <p:sldId id="302" r:id="rId12"/>
    <p:sldId id="303" r:id="rId13"/>
    <p:sldId id="304" r:id="rId14"/>
    <p:sldId id="308" r:id="rId15"/>
    <p:sldId id="309" r:id="rId16"/>
    <p:sldId id="310" r:id="rId17"/>
    <p:sldId id="311" r:id="rId18"/>
    <p:sldId id="323" r:id="rId19"/>
    <p:sldId id="288" r:id="rId20"/>
    <p:sldId id="264" r:id="rId21"/>
    <p:sldId id="301" r:id="rId22"/>
    <p:sldId id="315" r:id="rId23"/>
    <p:sldId id="342" r:id="rId24"/>
    <p:sldId id="300" r:id="rId25"/>
    <p:sldId id="314" r:id="rId26"/>
    <p:sldId id="313" r:id="rId27"/>
    <p:sldId id="312" r:id="rId28"/>
    <p:sldId id="322" r:id="rId29"/>
    <p:sldId id="317" r:id="rId30"/>
    <p:sldId id="340" r:id="rId31"/>
    <p:sldId id="348" r:id="rId32"/>
    <p:sldId id="349" r:id="rId33"/>
    <p:sldId id="350" r:id="rId34"/>
    <p:sldId id="324" r:id="rId35"/>
    <p:sldId id="263" r:id="rId36"/>
    <p:sldId id="274" r:id="rId37"/>
    <p:sldId id="338" r:id="rId38"/>
    <p:sldId id="327" r:id="rId39"/>
    <p:sldId id="273" r:id="rId40"/>
    <p:sldId id="258" r:id="rId41"/>
    <p:sldId id="329" r:id="rId42"/>
    <p:sldId id="330" r:id="rId43"/>
    <p:sldId id="339" r:id="rId44"/>
    <p:sldId id="331" r:id="rId45"/>
    <p:sldId id="343" r:id="rId46"/>
    <p:sldId id="344" r:id="rId47"/>
    <p:sldId id="345" r:id="rId48"/>
    <p:sldId id="346" r:id="rId49"/>
    <p:sldId id="333" r:id="rId50"/>
    <p:sldId id="332" r:id="rId51"/>
    <p:sldId id="334" r:id="rId52"/>
    <p:sldId id="335" r:id="rId53"/>
    <p:sldId id="347" r:id="rId54"/>
    <p:sldId id="336"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5000" autoAdjust="0"/>
  </p:normalViewPr>
  <p:slideViewPr>
    <p:cSldViewPr>
      <p:cViewPr varScale="1">
        <p:scale>
          <a:sx n="65" d="100"/>
          <a:sy n="65" d="100"/>
        </p:scale>
        <p:origin x="-13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08"/>
    </p:cViewPr>
  </p:sorterViewPr>
  <p:notesViewPr>
    <p:cSldViewPr>
      <p:cViewPr>
        <p:scale>
          <a:sx n="100" d="100"/>
          <a:sy n="100" d="100"/>
        </p:scale>
        <p:origin x="-1632" y="179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474977-5560-4CB4-8C0B-1406B1F12EE5}" type="datetimeFigureOut">
              <a:rPr lang="en-GB" smtClean="0"/>
              <a:pPr/>
              <a:t>21/05/2012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8C93B8-333E-4B74-A639-E9D123FC690E}" type="slidenum">
              <a:rPr lang="en-GB" smtClean="0"/>
              <a:pPr/>
              <a:t>‹#›</a:t>
            </a:fld>
            <a:endParaRPr lang="en-GB"/>
          </a:p>
        </p:txBody>
      </p:sp>
    </p:spTree>
    <p:extLst>
      <p:ext uri="{BB962C8B-B14F-4D97-AF65-F5344CB8AC3E}">
        <p14:creationId xmlns:p14="http://schemas.microsoft.com/office/powerpoint/2010/main" val="313675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B86796-411A-46FA-BA8B-566074C4722E}" type="datetimeFigureOut">
              <a:rPr lang="en-US" smtClean="0"/>
              <a:pPr/>
              <a:t>5/21/2012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9305F-5272-477C-BA07-49704B2388A7}" type="slidenum">
              <a:rPr lang="en-GB" smtClean="0"/>
              <a:pPr/>
              <a:t>‹#›</a:t>
            </a:fld>
            <a:endParaRPr lang="en-GB"/>
          </a:p>
        </p:txBody>
      </p:sp>
    </p:spTree>
    <p:extLst>
      <p:ext uri="{BB962C8B-B14F-4D97-AF65-F5344CB8AC3E}">
        <p14:creationId xmlns:p14="http://schemas.microsoft.com/office/powerpoint/2010/main" val="2649092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3F9305F-5272-477C-BA07-49704B2388A7}"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 were significant associations between unemployment and suicide in both males and females. Associations were generally stronger at younger ages. </a:t>
            </a:r>
          </a:p>
          <a:p>
            <a:endParaRPr lang="en-GB" dirty="0" smtClean="0"/>
          </a:p>
          <a:p>
            <a:r>
              <a:rPr lang="en-GB" dirty="0" err="1" smtClean="0"/>
              <a:t>BJPsychiatry</a:t>
            </a:r>
            <a:endParaRPr lang="en-GB" dirty="0"/>
          </a:p>
        </p:txBody>
      </p:sp>
      <p:sp>
        <p:nvSpPr>
          <p:cNvPr id="4" name="Slide Number Placeholder 3"/>
          <p:cNvSpPr>
            <a:spLocks noGrp="1"/>
          </p:cNvSpPr>
          <p:nvPr>
            <p:ph type="sldNum" sz="quarter" idx="10"/>
          </p:nvPr>
        </p:nvSpPr>
        <p:spPr/>
        <p:txBody>
          <a:bodyPr/>
          <a:lstStyle/>
          <a:p>
            <a:fld id="{23F9305F-5272-477C-BA07-49704B2388A7}"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3F9305F-5272-477C-BA07-49704B2388A7}"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3F9305F-5272-477C-BA07-49704B2388A7}"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3F9305F-5272-477C-BA07-49704B2388A7}"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3F9305F-5272-477C-BA07-49704B2388A7}"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3F9305F-5272-477C-BA07-49704B2388A7}"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3F9305F-5272-477C-BA07-49704B2388A7}"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3F9305F-5272-477C-BA07-49704B2388A7}" type="slidenum">
              <a:rPr lang="en-GB" smtClean="0"/>
              <a:pPr/>
              <a:t>11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3F9305F-5272-477C-BA07-49704B2388A7}"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B21FF0B-B09A-4C3B-84A8-68D930906792}" type="datetimeFigureOut">
              <a:rPr lang="en-US" smtClean="0"/>
              <a:pPr/>
              <a:t>5/21/2012</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FC9D46A2-BA2F-46E3-B2C7-3515CA456EAB}"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21FF0B-B09A-4C3B-84A8-68D930906792}" type="datetimeFigureOut">
              <a:rPr lang="en-US" smtClean="0"/>
              <a:pPr/>
              <a:t>5/21/2012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D46A2-BA2F-46E3-B2C7-3515CA456EA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21FF0B-B09A-4C3B-84A8-68D930906792}" type="datetimeFigureOut">
              <a:rPr lang="en-US" smtClean="0"/>
              <a:pPr/>
              <a:t>5/21/2012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D46A2-BA2F-46E3-B2C7-3515CA456EA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21FF0B-B09A-4C3B-84A8-68D930906792}" type="datetimeFigureOut">
              <a:rPr lang="en-US" smtClean="0"/>
              <a:pPr/>
              <a:t>5/21/2012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D46A2-BA2F-46E3-B2C7-3515CA456EA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21FF0B-B09A-4C3B-84A8-68D930906792}" type="datetimeFigureOut">
              <a:rPr lang="en-US" smtClean="0"/>
              <a:pPr/>
              <a:t>5/21/2012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FC9D46A2-BA2F-46E3-B2C7-3515CA456EA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21FF0B-B09A-4C3B-84A8-68D930906792}" type="datetimeFigureOut">
              <a:rPr lang="en-US" smtClean="0"/>
              <a:pPr/>
              <a:t>5/21/2012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9D46A2-BA2F-46E3-B2C7-3515CA456EA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21FF0B-B09A-4C3B-84A8-68D930906792}" type="datetimeFigureOut">
              <a:rPr lang="en-US" smtClean="0"/>
              <a:pPr/>
              <a:t>5/21/2012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9D46A2-BA2F-46E3-B2C7-3515CA456EA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21FF0B-B09A-4C3B-84A8-68D930906792}" type="datetimeFigureOut">
              <a:rPr lang="en-US" smtClean="0"/>
              <a:pPr/>
              <a:t>5/21/2012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9D46A2-BA2F-46E3-B2C7-3515CA456EA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1FF0B-B09A-4C3B-84A8-68D930906792}" type="datetimeFigureOut">
              <a:rPr lang="en-US" smtClean="0"/>
              <a:pPr/>
              <a:t>5/21/2012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9D46A2-BA2F-46E3-B2C7-3515CA456EA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21FF0B-B09A-4C3B-84A8-68D930906792}" type="datetimeFigureOut">
              <a:rPr lang="en-US" smtClean="0"/>
              <a:pPr/>
              <a:t>5/21/2012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9D46A2-BA2F-46E3-B2C7-3515CA456EA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21FF0B-B09A-4C3B-84A8-68D930906792}" type="datetimeFigureOut">
              <a:rPr lang="en-US" smtClean="0"/>
              <a:pPr/>
              <a:t>5/21/2012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9D46A2-BA2F-46E3-B2C7-3515CA456EA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B21FF0B-B09A-4C3B-84A8-68D930906792}" type="datetimeFigureOut">
              <a:rPr lang="en-US" smtClean="0"/>
              <a:pPr/>
              <a:t>5/21/2012</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C9D46A2-BA2F-46E3-B2C7-3515CA456EA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714349" y="642918"/>
            <a:ext cx="7929618" cy="3416320"/>
          </a:xfrm>
          <a:prstGeom prst="rect">
            <a:avLst/>
          </a:prstGeom>
          <a:noFill/>
        </p:spPr>
        <p:txBody>
          <a:bodyPr wrap="square" rtlCol="0">
            <a:spAutoFit/>
          </a:bodyPr>
          <a:lstStyle/>
          <a:p>
            <a:r>
              <a:rPr lang="en-GB" sz="7200" dirty="0" smtClean="0"/>
              <a:t>Creating Opportunities for Young Adults</a:t>
            </a:r>
            <a:endParaRPr lang="en-GB"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4" name="Rectangle 3"/>
          <p:cNvSpPr/>
          <p:nvPr/>
        </p:nvSpPr>
        <p:spPr>
          <a:xfrm>
            <a:off x="428596" y="428604"/>
            <a:ext cx="8143932" cy="4678204"/>
          </a:xfrm>
          <a:prstGeom prst="rect">
            <a:avLst/>
          </a:prstGeom>
        </p:spPr>
        <p:txBody>
          <a:bodyPr wrap="square">
            <a:spAutoFit/>
          </a:bodyPr>
          <a:lstStyle/>
          <a:p>
            <a:pPr lvl="0"/>
            <a:endParaRPr lang="en-GB" sz="5400" dirty="0" smtClean="0"/>
          </a:p>
          <a:p>
            <a:pPr lvl="0"/>
            <a:r>
              <a:rPr lang="en-GB" sz="5400" dirty="0" smtClean="0"/>
              <a:t>Local government service agreements and  support to the voluntary sector have been cut.  </a:t>
            </a:r>
          </a:p>
          <a:p>
            <a:pPr lvl="0" fontAlgn="base">
              <a:spcBef>
                <a:spcPct val="0"/>
              </a:spcBef>
              <a:spcAft>
                <a:spcPct val="0"/>
              </a:spcAft>
            </a:pPr>
            <a:endParaRPr lang="en-US" sz="2800" dirty="0" smtClean="0">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Headlines</a:t>
            </a:r>
            <a:endParaRPr lang="en-GB" dirty="0"/>
          </a:p>
        </p:txBody>
      </p:sp>
      <p:sp>
        <p:nvSpPr>
          <p:cNvPr id="3" name="Content Placeholder 2"/>
          <p:cNvSpPr>
            <a:spLocks noGrp="1"/>
          </p:cNvSpPr>
          <p:nvPr>
            <p:ph idx="1"/>
          </p:nvPr>
        </p:nvSpPr>
        <p:spPr/>
        <p:txBody>
          <a:bodyPr>
            <a:normAutofit/>
          </a:bodyPr>
          <a:lstStyle/>
          <a:p>
            <a:pPr>
              <a:buNone/>
            </a:pPr>
            <a:r>
              <a:rPr lang="en-GB" sz="3600" b="1" dirty="0" smtClean="0"/>
              <a:t>Graduates paying to work for free</a:t>
            </a:r>
          </a:p>
          <a:p>
            <a:pPr>
              <a:buNone/>
            </a:pPr>
            <a:endParaRPr lang="en-GB" sz="3600" b="1" dirty="0" smtClean="0"/>
          </a:p>
          <a:p>
            <a:pPr>
              <a:buNone/>
            </a:pPr>
            <a:r>
              <a:rPr lang="en-US" sz="3600" b="1" dirty="0" smtClean="0"/>
              <a:t>One in 12 young people join UK's "jobless generation".</a:t>
            </a:r>
            <a:endParaRPr lang="en-GB" sz="3600" b="1" dirty="0" smtClean="0"/>
          </a:p>
          <a:p>
            <a:pPr>
              <a:buNone/>
            </a:pPr>
            <a:endParaRPr lang="en-GB" sz="3600" b="1" dirty="0" smtClean="0"/>
          </a:p>
          <a:p>
            <a:pPr>
              <a:buNone/>
            </a:pPr>
            <a:r>
              <a:rPr lang="en-US" sz="3600" b="1" dirty="0" smtClean="0"/>
              <a:t>Begging for work</a:t>
            </a:r>
            <a:endParaRPr lang="en-GB" sz="3600" b="1" dirty="0" smtClean="0"/>
          </a:p>
          <a:p>
            <a:pPr>
              <a:buNone/>
            </a:pPr>
            <a:endParaRPr lang="en-GB"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Headlines</a:t>
            </a:r>
            <a:endParaRPr lang="en-GB" dirty="0"/>
          </a:p>
        </p:txBody>
      </p:sp>
      <p:sp>
        <p:nvSpPr>
          <p:cNvPr id="3" name="Content Placeholder 2"/>
          <p:cNvSpPr>
            <a:spLocks noGrp="1"/>
          </p:cNvSpPr>
          <p:nvPr>
            <p:ph idx="1"/>
          </p:nvPr>
        </p:nvSpPr>
        <p:spPr/>
        <p:txBody>
          <a:bodyPr>
            <a:normAutofit/>
          </a:bodyPr>
          <a:lstStyle/>
          <a:p>
            <a:pPr>
              <a:buNone/>
            </a:pPr>
            <a:r>
              <a:rPr lang="en-GB" sz="3600" b="1" dirty="0" smtClean="0"/>
              <a:t>Give a '</a:t>
            </a:r>
            <a:r>
              <a:rPr lang="en-GB" sz="3600" b="1" dirty="0" err="1" smtClean="0"/>
              <a:t>hoodie</a:t>
            </a:r>
            <a:r>
              <a:rPr lang="en-GB" sz="3600" b="1" dirty="0" smtClean="0"/>
              <a:t>' a job - Employment Minister Grayling</a:t>
            </a:r>
          </a:p>
          <a:p>
            <a:pPr>
              <a:buNone/>
            </a:pPr>
            <a:endParaRPr lang="en-GB" sz="3600" dirty="0" smtClean="0"/>
          </a:p>
          <a:p>
            <a:pPr>
              <a:buNone/>
            </a:pPr>
            <a:r>
              <a:rPr lang="en-GB" sz="3600" b="1" dirty="0" smtClean="0"/>
              <a:t>Lost generation</a:t>
            </a:r>
          </a:p>
          <a:p>
            <a:pPr>
              <a:buNone/>
            </a:pPr>
            <a:endParaRPr lang="en-GB" sz="3600" b="1" dirty="0" smtClean="0"/>
          </a:p>
          <a:p>
            <a:pPr>
              <a:buNone/>
            </a:pPr>
            <a:r>
              <a:rPr lang="en-US" sz="3600" b="1" dirty="0" smtClean="0"/>
              <a:t>Youth unemployment risks civil unrest</a:t>
            </a:r>
            <a:endParaRPr lang="en-GB" sz="3600" b="1" dirty="0" smtClean="0"/>
          </a:p>
          <a:p>
            <a:pPr>
              <a:buNone/>
            </a:pPr>
            <a:endParaRPr lang="en-GB"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Headlines</a:t>
            </a:r>
            <a:endParaRPr lang="en-GB" dirty="0"/>
          </a:p>
        </p:txBody>
      </p:sp>
      <p:sp>
        <p:nvSpPr>
          <p:cNvPr id="3" name="Content Placeholder 2"/>
          <p:cNvSpPr>
            <a:spLocks noGrp="1"/>
          </p:cNvSpPr>
          <p:nvPr>
            <p:ph idx="1"/>
          </p:nvPr>
        </p:nvSpPr>
        <p:spPr/>
        <p:txBody>
          <a:bodyPr>
            <a:normAutofit/>
          </a:bodyPr>
          <a:lstStyle/>
          <a:p>
            <a:pPr>
              <a:buNone/>
            </a:pPr>
            <a:r>
              <a:rPr lang="en-US" sz="3600" b="1" dirty="0" smtClean="0"/>
              <a:t>UK unemployment: 'I applied for 1,639 jobs‘</a:t>
            </a:r>
          </a:p>
          <a:p>
            <a:pPr>
              <a:buNone/>
            </a:pPr>
            <a:endParaRPr lang="en-US" sz="3600" b="1" dirty="0" smtClean="0"/>
          </a:p>
          <a:p>
            <a:pPr>
              <a:buNone/>
            </a:pPr>
            <a:r>
              <a:rPr lang="en-GB" sz="3600" b="1" dirty="0" smtClean="0"/>
              <a:t>Tragic suicide highlights plight of young unemployed</a:t>
            </a:r>
          </a:p>
          <a:p>
            <a:pPr>
              <a:buNone/>
            </a:pPr>
            <a:endParaRPr lang="en-GB" sz="3600" dirty="0" smtClean="0"/>
          </a:p>
          <a:p>
            <a:pPr>
              <a:buNone/>
            </a:pPr>
            <a:endParaRPr lang="en-GB" sz="3600" b="1" dirty="0" smtClean="0"/>
          </a:p>
          <a:p>
            <a:pPr>
              <a:buNone/>
            </a:pPr>
            <a:endParaRPr lang="en-GB"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2571736" y="2500306"/>
            <a:ext cx="3430747" cy="2308324"/>
          </a:xfrm>
          <a:prstGeom prst="rect">
            <a:avLst/>
          </a:prstGeom>
          <a:noFill/>
        </p:spPr>
        <p:txBody>
          <a:bodyPr wrap="none" rtlCol="0">
            <a:spAutoFit/>
          </a:bodyPr>
          <a:lstStyle/>
          <a:p>
            <a:r>
              <a:rPr lang="en-GB" sz="7200" dirty="0" smtClean="0"/>
              <a:t>Impacts</a:t>
            </a:r>
          </a:p>
          <a:p>
            <a:endParaRPr lang="en-GB" sz="7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5000660"/>
          </a:xfrm>
        </p:spPr>
        <p:txBody>
          <a:bodyPr>
            <a:noAutofit/>
          </a:bodyPr>
          <a:lstStyle/>
          <a:p>
            <a:pPr>
              <a:buNone/>
            </a:pPr>
            <a:r>
              <a:rPr lang="en-US" sz="4800" dirty="0" smtClean="0"/>
              <a:t>Charity workers say they're helping more young people because of high youth unemployment brought on by the economic crisis.</a:t>
            </a:r>
            <a:endParaRPr lang="en-GB" sz="4800" dirty="0" smtClean="0"/>
          </a:p>
          <a:p>
            <a:pPr>
              <a:buNone/>
            </a:pPr>
            <a:endParaRPr lang="en-GB"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595004"/>
          </a:xfrm>
        </p:spPr>
        <p:txBody>
          <a:bodyPr>
            <a:normAutofit/>
          </a:bodyPr>
          <a:lstStyle/>
          <a:p>
            <a:pPr>
              <a:buNone/>
            </a:pPr>
            <a:r>
              <a:rPr lang="en-US" sz="4800" dirty="0" smtClean="0"/>
              <a:t>The </a:t>
            </a:r>
            <a:r>
              <a:rPr lang="en-US" sz="4800" dirty="0" err="1" smtClean="0"/>
              <a:t>Trussell</a:t>
            </a:r>
            <a:r>
              <a:rPr lang="en-US" sz="4800" dirty="0" smtClean="0"/>
              <a:t> Trust which runs the UK's only national network of food banks says it is seeing more 16 to 30-year-olds through its doors.</a:t>
            </a:r>
            <a:endParaRPr lang="en-GB" sz="4800" dirty="0" smtClean="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80756"/>
          </a:xfrm>
        </p:spPr>
        <p:txBody>
          <a:bodyPr>
            <a:normAutofit/>
          </a:bodyPr>
          <a:lstStyle/>
          <a:p>
            <a:pPr>
              <a:buNone/>
            </a:pPr>
            <a:r>
              <a:rPr lang="en-GB" sz="3600" dirty="0" smtClean="0"/>
              <a:t>Food bank manager Mark Ward:</a:t>
            </a:r>
          </a:p>
          <a:p>
            <a:pPr>
              <a:buNone/>
            </a:pPr>
            <a:endParaRPr lang="en-GB" sz="3600" dirty="0" smtClean="0"/>
          </a:p>
          <a:p>
            <a:pPr>
              <a:buNone/>
            </a:pPr>
            <a:r>
              <a:rPr lang="en-GB" sz="4000" dirty="0" smtClean="0"/>
              <a:t>"People don't like to admit they need help.  They will try every possible avenue before they come to us. The first time they come to us they will be very hungry as they.. have nothing in the house.”</a:t>
            </a:r>
            <a:endParaRPr lang="en-GB"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929354"/>
          </a:xfrm>
        </p:spPr>
        <p:txBody>
          <a:bodyPr>
            <a:normAutofit fontScale="85000" lnSpcReduction="20000"/>
          </a:bodyPr>
          <a:lstStyle/>
          <a:p>
            <a:pPr>
              <a:buNone/>
            </a:pPr>
            <a:r>
              <a:rPr lang="en-GB" sz="6500" dirty="0" smtClean="0"/>
              <a:t>Depression and Suicide</a:t>
            </a:r>
          </a:p>
          <a:p>
            <a:pPr>
              <a:buNone/>
            </a:pPr>
            <a:endParaRPr lang="en-GB" sz="1600" dirty="0" smtClean="0"/>
          </a:p>
          <a:p>
            <a:pPr>
              <a:buNone/>
            </a:pPr>
            <a:r>
              <a:rPr lang="en-GB" sz="5200" dirty="0" smtClean="0"/>
              <a:t>“There were significant associations between unemployment and suicide in both males and females. Associations were generally stronger at younger ages.”</a:t>
            </a:r>
          </a:p>
          <a:p>
            <a:pPr>
              <a:buNone/>
            </a:pPr>
            <a:endParaRPr lang="en-GB" i="1" dirty="0" smtClean="0"/>
          </a:p>
          <a:p>
            <a:pPr algn="r">
              <a:buNone/>
            </a:pPr>
            <a:r>
              <a:rPr lang="en-GB" sz="2100" b="1" u="sng" dirty="0" smtClean="0"/>
              <a:t>Suicide and unemployment in young people. </a:t>
            </a:r>
          </a:p>
          <a:p>
            <a:pPr algn="r">
              <a:buNone/>
            </a:pPr>
            <a:r>
              <a:rPr lang="en-GB" sz="2100" b="1" u="sng" dirty="0" smtClean="0"/>
              <a:t>Analysis of trends in England and Wales, 1921-1995.</a:t>
            </a:r>
          </a:p>
          <a:p>
            <a:pPr algn="r">
              <a:buNone/>
            </a:pPr>
            <a:r>
              <a:rPr lang="en-GB" sz="2100" i="1" dirty="0" err="1" smtClean="0"/>
              <a:t>Gunnell</a:t>
            </a:r>
            <a:r>
              <a:rPr lang="en-GB" sz="2100" i="1" dirty="0" smtClean="0"/>
              <a:t> et al; British Journal of Psychiatry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rot="10800000" flipV="1">
            <a:off x="500034" y="-241733"/>
            <a:ext cx="8358246"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endParaRPr kumimoji="0" lang="en-GB"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r>
              <a:rPr kumimoji="0" lang="en-GB"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Comments of young people</a:t>
            </a:r>
          </a:p>
          <a:p>
            <a:pPr marL="0" marR="0" lvl="0" indent="0" algn="l" defTabSz="914400" rtl="0" eaLnBrk="1" fontAlgn="base" latinLnBrk="0" hangingPunct="1">
              <a:lnSpc>
                <a:spcPct val="100000"/>
              </a:lnSpc>
              <a:spcBef>
                <a:spcPct val="0"/>
              </a:spcBef>
              <a:spcAft>
                <a:spcPct val="0"/>
              </a:spcAft>
              <a:buClrTx/>
              <a:buSzTx/>
              <a:tabLst/>
            </a:pPr>
            <a:endParaRPr lang="en-GB" sz="3600" b="1"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r>
              <a:rPr kumimoji="0" lang="en-GB" sz="3600" i="0" u="none" strike="noStrike" cap="none" normalizeH="0" baseline="0" dirty="0" smtClean="0">
                <a:ln>
                  <a:noFill/>
                </a:ln>
                <a:solidFill>
                  <a:schemeClr val="tx1"/>
                </a:solidFill>
                <a:effectLst/>
                <a:latin typeface="Arial" pitchFamily="34" charset="0"/>
                <a:cs typeface="Arial" pitchFamily="34" charset="0"/>
              </a:rPr>
              <a:t>“They</a:t>
            </a:r>
            <a:r>
              <a:rPr kumimoji="0" lang="en-GB" sz="3600" i="0" u="none" strike="noStrike" cap="none" normalizeH="0" dirty="0" smtClean="0">
                <a:ln>
                  <a:noFill/>
                </a:ln>
                <a:solidFill>
                  <a:schemeClr val="tx1"/>
                </a:solidFill>
                <a:effectLst/>
                <a:latin typeface="Arial" pitchFamily="34" charset="0"/>
                <a:cs typeface="Arial" pitchFamily="34" charset="0"/>
              </a:rPr>
              <a:t> should at least give us a chance”</a:t>
            </a:r>
          </a:p>
          <a:p>
            <a:pPr marL="0" marR="0" lvl="0" indent="0" algn="l" defTabSz="914400" rtl="0" eaLnBrk="1" fontAlgn="base" latinLnBrk="0" hangingPunct="1">
              <a:lnSpc>
                <a:spcPct val="100000"/>
              </a:lnSpc>
              <a:spcBef>
                <a:spcPct val="0"/>
              </a:spcBef>
              <a:spcAft>
                <a:spcPct val="0"/>
              </a:spcAft>
              <a:buClrTx/>
              <a:buSzTx/>
              <a:tabLst/>
            </a:pPr>
            <a:endParaRPr lang="en-GB" sz="36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r>
              <a:rPr kumimoji="0" lang="en-GB" sz="3600" i="0" u="none" strike="noStrike" cap="none" normalizeH="0" dirty="0" smtClean="0">
                <a:ln>
                  <a:noFill/>
                </a:ln>
                <a:solidFill>
                  <a:schemeClr val="tx1"/>
                </a:solidFill>
                <a:effectLst/>
                <a:latin typeface="Arial" pitchFamily="34" charset="0"/>
                <a:cs typeface="Arial" pitchFamily="34" charset="0"/>
              </a:rPr>
              <a:t>“When I started university the government said to students that a degree would set them up for life.</a:t>
            </a:r>
          </a:p>
          <a:p>
            <a:pPr marL="0" marR="0" lvl="0" indent="0" algn="l" defTabSz="914400" rtl="0" eaLnBrk="1" fontAlgn="base" latinLnBrk="0" hangingPunct="1">
              <a:lnSpc>
                <a:spcPct val="100000"/>
              </a:lnSpc>
              <a:spcBef>
                <a:spcPct val="0"/>
              </a:spcBef>
              <a:spcAft>
                <a:spcPct val="0"/>
              </a:spcAft>
              <a:buClrTx/>
              <a:buSzTx/>
              <a:tabLst/>
            </a:pPr>
            <a:r>
              <a:rPr lang="en-GB" sz="3600" dirty="0" smtClean="0">
                <a:latin typeface="Arial" pitchFamily="34" charset="0"/>
                <a:cs typeface="Arial" pitchFamily="34" charset="0"/>
              </a:rPr>
              <a:t>To go through the system and realise there are no jobs at the end of it is a bit like a kick in the teeth.”</a:t>
            </a:r>
            <a:endParaRPr kumimoji="0" lang="en-GB" sz="3600" i="0" u="none" strike="noStrike" cap="none" normalizeH="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endParaRPr lang="en-GB" sz="3200" baseline="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endParaRPr kumimoji="0" lang="en-GB"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2571736" y="2143116"/>
            <a:ext cx="4572032" cy="1446550"/>
          </a:xfrm>
          <a:prstGeom prst="rect">
            <a:avLst/>
          </a:prstGeom>
          <a:noFill/>
        </p:spPr>
        <p:txBody>
          <a:bodyPr wrap="square" rtlCol="0">
            <a:spAutoFit/>
          </a:bodyPr>
          <a:lstStyle/>
          <a:p>
            <a:r>
              <a:rPr lang="en-GB" sz="8800" dirty="0" smtClean="0"/>
              <a:t>Context</a:t>
            </a:r>
            <a:endParaRPr lang="en-GB" sz="8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6155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2400" dirty="0"/>
              <a:t> </a:t>
            </a:r>
          </a:p>
          <a:p>
            <a:r>
              <a:rPr lang="en-GB" sz="2400" dirty="0"/>
              <a:t> </a:t>
            </a:r>
            <a:endParaRPr lang="en-GB" sz="2400" u="sng" dirty="0"/>
          </a:p>
          <a:p>
            <a:r>
              <a:rPr lang="en-GB" sz="2400" dirty="0"/>
              <a:t> </a:t>
            </a:r>
            <a:endParaRPr lang="en-GB" sz="2000" dirty="0"/>
          </a:p>
        </p:txBody>
      </p:sp>
      <p:sp>
        <p:nvSpPr>
          <p:cNvPr id="4" name="TextBox 3"/>
          <p:cNvSpPr txBox="1"/>
          <p:nvPr/>
        </p:nvSpPr>
        <p:spPr>
          <a:xfrm>
            <a:off x="571472" y="428604"/>
            <a:ext cx="8143932" cy="5293757"/>
          </a:xfrm>
          <a:prstGeom prst="rect">
            <a:avLst/>
          </a:prstGeom>
          <a:noFill/>
        </p:spPr>
        <p:txBody>
          <a:bodyPr wrap="square" rtlCol="0">
            <a:spAutoFit/>
          </a:bodyPr>
          <a:lstStyle/>
          <a:p>
            <a:r>
              <a:rPr lang="en-GB" sz="4000" dirty="0" smtClean="0"/>
              <a:t>“I’ve been unemployed since last April [2010]. Because it’s been a long time my confidence has got low. I’ve been trying to get work trials where you go to an organisation and offer to work for them for free for two weeks. But they just don’t want to know. </a:t>
            </a:r>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6155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2400" dirty="0"/>
              <a:t> </a:t>
            </a:r>
          </a:p>
          <a:p>
            <a:r>
              <a:rPr lang="en-GB" sz="2400" dirty="0"/>
              <a:t> </a:t>
            </a:r>
            <a:endParaRPr lang="en-GB" sz="2400" u="sng" dirty="0"/>
          </a:p>
          <a:p>
            <a:r>
              <a:rPr lang="en-GB" sz="2400" dirty="0"/>
              <a:t> </a:t>
            </a:r>
            <a:endParaRPr lang="en-GB" sz="2000" dirty="0"/>
          </a:p>
        </p:txBody>
      </p:sp>
      <p:sp>
        <p:nvSpPr>
          <p:cNvPr id="3" name="Rectangle 2"/>
          <p:cNvSpPr/>
          <p:nvPr/>
        </p:nvSpPr>
        <p:spPr>
          <a:xfrm>
            <a:off x="642910" y="642918"/>
            <a:ext cx="7643866" cy="5632311"/>
          </a:xfrm>
          <a:prstGeom prst="rect">
            <a:avLst/>
          </a:prstGeom>
        </p:spPr>
        <p:txBody>
          <a:bodyPr wrap="square">
            <a:spAutoFit/>
          </a:bodyPr>
          <a:lstStyle/>
          <a:p>
            <a:r>
              <a:rPr lang="en-GB" sz="4000" dirty="0" smtClean="0"/>
              <a:t>They treated me like it was a hassle to them. I think it was a lot to do with stereotyping. If you’re young and you’ve been out of work for a long time, you must be lazy. But not everyone out there just sits on their backside. There are people who really try hard to get work.“</a:t>
            </a:r>
            <a:endParaRPr lang="en-GB"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61441" name="Rectangle 1"/>
          <p:cNvSpPr>
            <a:spLocks noChangeArrowheads="1"/>
          </p:cNvSpPr>
          <p:nvPr/>
        </p:nvSpPr>
        <p:spPr bwMode="auto">
          <a:xfrm>
            <a:off x="214282" y="500042"/>
            <a:ext cx="857256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4400" dirty="0" smtClean="0">
                <a:latin typeface="Arial" pitchFamily="34" charset="0"/>
                <a:ea typeface="Calibri" pitchFamily="34" charset="0"/>
                <a:cs typeface="Arial" pitchFamily="34" charset="0"/>
              </a:rPr>
              <a:t>F</a:t>
            </a:r>
            <a: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 young people, long-term unemployment means. </a:t>
            </a:r>
            <a:b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br>
            <a:endPar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3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lower earnings,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more unemployment,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more ill health later in life.  </a:t>
            </a:r>
          </a:p>
          <a:p>
            <a:pPr marL="0" marR="0" lvl="0" indent="0" algn="l" defTabSz="914400" rtl="0" eaLnBrk="1" fontAlgn="base" latinLnBrk="0" hangingPunct="1">
              <a:lnSpc>
                <a:spcPct val="100000"/>
              </a:lnSpc>
              <a:spcBef>
                <a:spcPct val="0"/>
              </a:spcBef>
              <a:spcAft>
                <a:spcPct val="0"/>
              </a:spcAft>
              <a:buClrTx/>
              <a:buSzTx/>
              <a:tabLst/>
            </a:pPr>
            <a:endParaRPr lang="en-US" sz="2800" dirty="0" smtClean="0">
              <a:latin typeface="Arial" pitchFamily="34" charset="0"/>
            </a:endParaRPr>
          </a:p>
          <a:p>
            <a:pPr lvl="0" algn="r" fontAlgn="base">
              <a:spcBef>
                <a:spcPct val="0"/>
              </a:spcBef>
              <a:spcAft>
                <a:spcPct val="0"/>
              </a:spcAft>
            </a:pPr>
            <a:r>
              <a:rPr lang="en-GB" sz="2000" i="1" dirty="0" smtClean="0">
                <a:solidFill>
                  <a:prstClr val="white"/>
                </a:solidFill>
              </a:rPr>
              <a:t>ACEVO Commission on Youth Unemployment</a:t>
            </a:r>
            <a:endParaRPr lang="en-US" sz="2000" i="1" dirty="0" smtClean="0">
              <a:solidFill>
                <a:prstClr val="white"/>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endParaRPr lang="en-US" sz="3600" dirty="0" smtClean="0">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61441" name="Rectangle 1"/>
          <p:cNvSpPr>
            <a:spLocks noChangeArrowheads="1"/>
          </p:cNvSpPr>
          <p:nvPr/>
        </p:nvSpPr>
        <p:spPr bwMode="auto">
          <a:xfrm>
            <a:off x="214282" y="857232"/>
            <a:ext cx="857256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 typeface="Arial" pitchFamily="34" charset="0"/>
              <a:buChar char="•"/>
            </a:pPr>
            <a:r>
              <a:rPr lang="en-US" sz="4400" dirty="0" smtClean="0">
                <a:latin typeface="Arial" pitchFamily="34" charset="0"/>
                <a:ea typeface="Calibri" pitchFamily="34" charset="0"/>
                <a:cs typeface="Arial" pitchFamily="34" charset="0"/>
              </a:rPr>
              <a:t> more inequality between rich and poor</a:t>
            </a:r>
          </a:p>
          <a:p>
            <a:pPr lvl="0" fontAlgn="base">
              <a:spcBef>
                <a:spcPct val="0"/>
              </a:spcBef>
              <a:spcAft>
                <a:spcPct val="0"/>
              </a:spcAft>
              <a:buFont typeface="Arial" pitchFamily="34" charset="0"/>
              <a:buChar char="•"/>
            </a:pPr>
            <a:r>
              <a:rPr lang="en-US" sz="4400" dirty="0" smtClean="0">
                <a:latin typeface="Arial" pitchFamily="34" charset="0"/>
                <a:ea typeface="Calibri" pitchFamily="34" charset="0"/>
                <a:cs typeface="Arial" pitchFamily="34" charset="0"/>
              </a:rPr>
              <a:t>particular</a:t>
            </a:r>
            <a:r>
              <a:rPr lang="en-US" sz="4400" dirty="0" smtClean="0">
                <a:latin typeface="Arial" pitchFamily="34" charset="0"/>
                <a:ea typeface="Calibri" pitchFamily="34" charset="0"/>
              </a:rPr>
              <a:t> challenges for young women</a:t>
            </a:r>
          </a:p>
          <a:p>
            <a:pPr lvl="0" fontAlgn="base">
              <a:spcBef>
                <a:spcPct val="0"/>
              </a:spcBef>
              <a:spcAft>
                <a:spcPct val="0"/>
              </a:spcAft>
              <a:buFont typeface="Arial" pitchFamily="34" charset="0"/>
              <a:buChar char="•"/>
            </a:pPr>
            <a:r>
              <a:rPr lang="en-US" sz="4400" dirty="0" smtClean="0">
                <a:latin typeface="Arial" pitchFamily="34" charset="0"/>
                <a:ea typeface="Calibri" pitchFamily="34" charset="0"/>
              </a:rPr>
              <a:t> more division between communities.</a:t>
            </a:r>
          </a:p>
          <a:p>
            <a:pPr marL="0" marR="0" lvl="0" indent="0" algn="l" defTabSz="914400" rtl="0" eaLnBrk="1" fontAlgn="base" latinLnBrk="0" hangingPunct="1">
              <a:lnSpc>
                <a:spcPct val="100000"/>
              </a:lnSpc>
              <a:spcBef>
                <a:spcPct val="0"/>
              </a:spcBef>
              <a:spcAft>
                <a:spcPct val="0"/>
              </a:spcAft>
              <a:buClrTx/>
              <a:buSzTx/>
              <a:tabLst/>
            </a:pPr>
            <a:endParaRPr lang="en-US" sz="2800" dirty="0" smtClean="0">
              <a:latin typeface="Arial" pitchFamily="34" charset="0"/>
            </a:endParaRPr>
          </a:p>
          <a:p>
            <a:pPr lvl="0" algn="r" fontAlgn="base">
              <a:spcBef>
                <a:spcPct val="0"/>
              </a:spcBef>
              <a:spcAft>
                <a:spcPct val="0"/>
              </a:spcAft>
            </a:pPr>
            <a:r>
              <a:rPr lang="en-GB" sz="2000" i="1" dirty="0" smtClean="0">
                <a:solidFill>
                  <a:prstClr val="white"/>
                </a:solidFill>
              </a:rPr>
              <a:t>ACEVO Commission on Youth Unemployment</a:t>
            </a:r>
            <a:endParaRPr lang="en-US" sz="2000" i="1" dirty="0" smtClean="0">
              <a:solidFill>
                <a:prstClr val="white"/>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endParaRPr lang="en-US" sz="3600" dirty="0" smtClean="0">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6155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2400" dirty="0"/>
              <a:t> </a:t>
            </a:r>
          </a:p>
          <a:p>
            <a:r>
              <a:rPr lang="en-GB" sz="2400" dirty="0"/>
              <a:t> </a:t>
            </a:r>
            <a:endParaRPr lang="en-GB" sz="2400" u="sng" dirty="0"/>
          </a:p>
          <a:p>
            <a:r>
              <a:rPr lang="en-GB" sz="2400" dirty="0"/>
              <a:t> </a:t>
            </a:r>
            <a:endParaRPr lang="en-GB" sz="2000" dirty="0"/>
          </a:p>
        </p:txBody>
      </p:sp>
      <p:sp>
        <p:nvSpPr>
          <p:cNvPr id="3073" name="Rectangle 1"/>
          <p:cNvSpPr>
            <a:spLocks noChangeArrowheads="1"/>
          </p:cNvSpPr>
          <p:nvPr/>
        </p:nvSpPr>
        <p:spPr bwMode="auto">
          <a:xfrm>
            <a:off x="214282" y="785794"/>
            <a:ext cx="8929718"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“This is a crisis we cannot  afford.”</a:t>
            </a:r>
          </a:p>
          <a:p>
            <a:pPr algn="r" fontAlgn="base">
              <a:spcBef>
                <a:spcPct val="0"/>
              </a:spcBef>
              <a:spcAft>
                <a:spcPct val="0"/>
              </a:spcAft>
            </a:pPr>
            <a:r>
              <a:rPr lang="en-GB" sz="2000" i="1" dirty="0" smtClean="0"/>
              <a:t>ACEVO Commission on Youth Unemployment</a:t>
            </a:r>
          </a:p>
          <a:p>
            <a:pPr algn="r" fontAlgn="base">
              <a:spcBef>
                <a:spcPct val="0"/>
              </a:spcBef>
              <a:spcAft>
                <a:spcPct val="0"/>
              </a:spcAft>
            </a:pPr>
            <a:endParaRPr kumimoji="0" lang="en-US" sz="2000" b="0" i="1"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latin typeface="Arial" pitchFamily="34" charset="0"/>
              <a:cs typeface="Arial" pitchFamily="34" charset="0"/>
            </a:endParaRPr>
          </a:p>
          <a:p>
            <a:r>
              <a:rPr lang="en-US" sz="4400" dirty="0" smtClean="0"/>
              <a:t>The [financial] costs of current levels of long-term youth unemployment – now and in the future – are enormous.</a:t>
            </a:r>
            <a:endParaRPr kumimoji="0" lang="en-US" sz="4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62465" name="Rectangle 1"/>
          <p:cNvSpPr>
            <a:spLocks noChangeArrowheads="1"/>
          </p:cNvSpPr>
          <p:nvPr/>
        </p:nvSpPr>
        <p:spPr bwMode="auto">
          <a:xfrm>
            <a:off x="571472" y="500042"/>
            <a:ext cx="8001056" cy="67083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4400" dirty="0" smtClean="0">
                <a:latin typeface="Arial" pitchFamily="34" charset="0"/>
                <a:ea typeface="Calibri" pitchFamily="34" charset="0"/>
                <a:cs typeface="Arial" pitchFamily="34" charset="0"/>
              </a:rPr>
              <a:t>Youth unemployment at </a:t>
            </a:r>
            <a: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its current rates (for 2012):</a:t>
            </a:r>
            <a:b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br>
            <a:endPar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lvl="0" fontAlgn="base">
              <a:spcBef>
                <a:spcPct val="0"/>
              </a:spcBef>
              <a:spcAft>
                <a:spcPct val="0"/>
              </a:spcAft>
              <a:buFont typeface="Arial" pitchFamily="34" charset="0"/>
              <a:buChar char="•"/>
            </a:pPr>
            <a:r>
              <a:rPr lang="en-US" sz="4400" dirty="0" smtClean="0">
                <a:latin typeface="Arial" pitchFamily="34" charset="0"/>
                <a:ea typeface="Calibri" pitchFamily="34" charset="0"/>
                <a:cs typeface="Arial" pitchFamily="34" charset="0"/>
              </a:rPr>
              <a:t>W</a:t>
            </a:r>
            <a: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ill cost the exchequer </a:t>
            </a:r>
            <a:r>
              <a:rPr kumimoji="0" lang="en-US" sz="44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4.8 billion </a:t>
            </a:r>
            <a:b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br>
            <a:endPar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lvl="0" fontAlgn="base">
              <a:spcBef>
                <a:spcPct val="0"/>
              </a:spcBef>
              <a:spcAft>
                <a:spcPct val="0"/>
              </a:spcAft>
              <a:buFont typeface="Arial" pitchFamily="34" charset="0"/>
              <a:buChar char="•"/>
            </a:pPr>
            <a:r>
              <a:rPr lang="en-US" sz="4400" dirty="0" smtClean="0">
                <a:latin typeface="Arial" pitchFamily="34" charset="0"/>
                <a:ea typeface="Calibri" pitchFamily="34" charset="0"/>
                <a:cs typeface="Arial" pitchFamily="34" charset="0"/>
              </a:rPr>
              <a:t>Will</a:t>
            </a:r>
            <a: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cost the economy </a:t>
            </a:r>
            <a:r>
              <a:rPr kumimoji="0" lang="en-US" sz="44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10.7 billion in lost </a:t>
            </a:r>
            <a:r>
              <a:rPr lang="en-US" sz="4400" dirty="0" smtClean="0">
                <a:latin typeface="Arial" pitchFamily="34" charset="0"/>
                <a:ea typeface="Calibri" pitchFamily="34" charset="0"/>
                <a:cs typeface="Arial" pitchFamily="34" charset="0"/>
              </a:rPr>
              <a:t>output</a:t>
            </a:r>
            <a:endPar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lvl="0" algn="r" fontAlgn="base">
              <a:spcBef>
                <a:spcPct val="0"/>
              </a:spcBef>
              <a:spcAft>
                <a:spcPct val="0"/>
              </a:spcAft>
            </a:pPr>
            <a:r>
              <a:rPr lang="en-GB" sz="2000" i="1" dirty="0" smtClean="0">
                <a:solidFill>
                  <a:prstClr val="white"/>
                </a:solidFill>
              </a:rPr>
              <a:t>ACEVO Commission on Youth Unemployment</a:t>
            </a:r>
            <a:endParaRPr lang="en-US" sz="2000" i="1" dirty="0" smtClean="0">
              <a:solidFill>
                <a:prstClr val="white"/>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4" name="Rectangle 3"/>
          <p:cNvSpPr/>
          <p:nvPr/>
        </p:nvSpPr>
        <p:spPr>
          <a:xfrm>
            <a:off x="285720" y="428604"/>
            <a:ext cx="8572560" cy="5940088"/>
          </a:xfrm>
          <a:prstGeom prst="rect">
            <a:avLst/>
          </a:prstGeom>
        </p:spPr>
        <p:txBody>
          <a:bodyPr wrap="square">
            <a:spAutoFit/>
          </a:bodyPr>
          <a:lstStyle/>
          <a:p>
            <a:pPr lvl="0" fontAlgn="base">
              <a:spcBef>
                <a:spcPct val="0"/>
              </a:spcBef>
              <a:spcAft>
                <a:spcPct val="0"/>
              </a:spcAft>
            </a:pPr>
            <a:r>
              <a:rPr lang="en-US" sz="4400" dirty="0" smtClean="0">
                <a:latin typeface="Arial" pitchFamily="34" charset="0"/>
                <a:ea typeface="Calibri" pitchFamily="34" charset="0"/>
                <a:cs typeface="Arial" pitchFamily="34" charset="0"/>
              </a:rPr>
              <a:t>Estimated long term costs:</a:t>
            </a:r>
            <a:br>
              <a:rPr lang="en-US" sz="4400" dirty="0" smtClean="0">
                <a:latin typeface="Arial" pitchFamily="34" charset="0"/>
                <a:ea typeface="Calibri" pitchFamily="34" charset="0"/>
                <a:cs typeface="Arial" pitchFamily="34" charset="0"/>
              </a:rPr>
            </a:br>
            <a:endParaRPr lang="en-US" sz="4400" dirty="0" smtClean="0">
              <a:latin typeface="Arial" pitchFamily="34" charset="0"/>
              <a:ea typeface="Calibri" pitchFamily="34" charset="0"/>
              <a:cs typeface="Arial" pitchFamily="34" charset="0"/>
            </a:endParaRPr>
          </a:p>
          <a:p>
            <a:pPr lvl="0" fontAlgn="base">
              <a:spcBef>
                <a:spcPct val="0"/>
              </a:spcBef>
              <a:spcAft>
                <a:spcPct val="0"/>
              </a:spcAft>
            </a:pPr>
            <a:r>
              <a:rPr lang="en-US" sz="1600" dirty="0" smtClean="0">
                <a:latin typeface="Arial" pitchFamily="34" charset="0"/>
                <a:ea typeface="Calibri" pitchFamily="34" charset="0"/>
                <a:cs typeface="Arial" pitchFamily="34" charset="0"/>
              </a:rPr>
              <a:t/>
            </a:r>
            <a:br>
              <a:rPr lang="en-US" sz="1600" dirty="0" smtClean="0">
                <a:latin typeface="Arial" pitchFamily="34" charset="0"/>
                <a:ea typeface="Calibri" pitchFamily="34" charset="0"/>
                <a:cs typeface="Arial" pitchFamily="34" charset="0"/>
              </a:rPr>
            </a:br>
            <a:r>
              <a:rPr lang="en-US" sz="4400" dirty="0" smtClean="0">
                <a:latin typeface="Calibri"/>
                <a:ea typeface="Calibri" pitchFamily="34" charset="0"/>
                <a:cs typeface="Arial" pitchFamily="34" charset="0"/>
              </a:rPr>
              <a:t>£</a:t>
            </a:r>
            <a:r>
              <a:rPr lang="en-US" sz="4400" b="1" dirty="0" smtClean="0">
                <a:latin typeface="Arial" pitchFamily="34" charset="0"/>
                <a:ea typeface="Calibri" pitchFamily="34" charset="0"/>
                <a:cs typeface="Arial" pitchFamily="34" charset="0"/>
              </a:rPr>
              <a:t>2.9 billion </a:t>
            </a:r>
            <a:r>
              <a:rPr lang="en-US" sz="4400" dirty="0" err="1" smtClean="0">
                <a:latin typeface="Arial" pitchFamily="34" charset="0"/>
                <a:ea typeface="Calibri" pitchFamily="34" charset="0"/>
                <a:cs typeface="Arial" pitchFamily="34" charset="0"/>
              </a:rPr>
              <a:t>p.a.for</a:t>
            </a:r>
            <a:r>
              <a:rPr lang="en-US" sz="4400" dirty="0" smtClean="0">
                <a:latin typeface="Arial" pitchFamily="34" charset="0"/>
                <a:ea typeface="Calibri" pitchFamily="34" charset="0"/>
                <a:cs typeface="Arial" pitchFamily="34" charset="0"/>
              </a:rPr>
              <a:t> the exchequer </a:t>
            </a:r>
            <a:r>
              <a:rPr lang="en-US" sz="3200" dirty="0" smtClean="0">
                <a:latin typeface="Arial" pitchFamily="34" charset="0"/>
                <a:ea typeface="Calibri" pitchFamily="34" charset="0"/>
                <a:cs typeface="Arial" pitchFamily="34" charset="0"/>
              </a:rPr>
              <a:t>(= annual </a:t>
            </a:r>
            <a:r>
              <a:rPr lang="en-US" sz="3200" dirty="0" err="1" smtClean="0">
                <a:latin typeface="Arial" pitchFamily="34" charset="0"/>
                <a:ea typeface="Calibri" pitchFamily="34" charset="0"/>
                <a:cs typeface="Arial" pitchFamily="34" charset="0"/>
              </a:rPr>
              <a:t>Jobcentre</a:t>
            </a:r>
            <a:r>
              <a:rPr lang="en-US" sz="3200" dirty="0" smtClean="0">
                <a:latin typeface="Arial" pitchFamily="34" charset="0"/>
                <a:ea typeface="Calibri" pitchFamily="34" charset="0"/>
                <a:cs typeface="Arial" pitchFamily="34" charset="0"/>
              </a:rPr>
              <a:t> Plus budget ) </a:t>
            </a:r>
            <a:br>
              <a:rPr lang="en-US" sz="3200" dirty="0" smtClean="0">
                <a:latin typeface="Arial" pitchFamily="34" charset="0"/>
                <a:ea typeface="Calibri" pitchFamily="34" charset="0"/>
                <a:cs typeface="Arial" pitchFamily="34" charset="0"/>
              </a:rPr>
            </a:br>
            <a:endParaRPr lang="en-US" sz="2000" dirty="0" smtClean="0">
              <a:latin typeface="Arial" pitchFamily="34" charset="0"/>
              <a:ea typeface="Calibri" pitchFamily="34" charset="0"/>
              <a:cs typeface="Arial" pitchFamily="34" charset="0"/>
            </a:endParaRPr>
          </a:p>
          <a:p>
            <a:pPr lvl="0" fontAlgn="base">
              <a:spcBef>
                <a:spcPct val="0"/>
              </a:spcBef>
              <a:spcAft>
                <a:spcPct val="0"/>
              </a:spcAft>
              <a:buFont typeface="Arial" pitchFamily="34" charset="0"/>
              <a:buChar char="•"/>
            </a:pPr>
            <a:endParaRPr lang="en-US" sz="2400" dirty="0" smtClean="0">
              <a:latin typeface="Arial" pitchFamily="34" charset="0"/>
              <a:ea typeface="Calibri" pitchFamily="34" charset="0"/>
              <a:cs typeface="Arial" pitchFamily="34" charset="0"/>
            </a:endParaRPr>
          </a:p>
          <a:p>
            <a:pPr lvl="0" fontAlgn="base">
              <a:spcBef>
                <a:spcPct val="0"/>
              </a:spcBef>
              <a:spcAft>
                <a:spcPct val="0"/>
              </a:spcAft>
            </a:pPr>
            <a:r>
              <a:rPr lang="en-US" sz="4400" dirty="0" smtClean="0">
                <a:latin typeface="Calibri"/>
                <a:ea typeface="Calibri" pitchFamily="34" charset="0"/>
                <a:cs typeface="Arial" pitchFamily="34" charset="0"/>
              </a:rPr>
              <a:t>£</a:t>
            </a:r>
            <a:r>
              <a:rPr lang="en-US" sz="4400" b="1" dirty="0" smtClean="0">
                <a:latin typeface="Arial" pitchFamily="34" charset="0"/>
                <a:ea typeface="Calibri" pitchFamily="34" charset="0"/>
                <a:cs typeface="Arial" pitchFamily="34" charset="0"/>
              </a:rPr>
              <a:t>6.3 billion </a:t>
            </a:r>
            <a:r>
              <a:rPr lang="en-US" sz="4400" dirty="0" smtClean="0">
                <a:latin typeface="Arial" pitchFamily="34" charset="0"/>
                <a:ea typeface="Calibri" pitchFamily="34" charset="0"/>
                <a:cs typeface="Arial" pitchFamily="34" charset="0"/>
              </a:rPr>
              <a:t>p.a. for the economy in lost output. </a:t>
            </a:r>
          </a:p>
          <a:p>
            <a:pPr lvl="0" fontAlgn="base">
              <a:spcBef>
                <a:spcPct val="0"/>
              </a:spcBef>
              <a:spcAft>
                <a:spcPct val="0"/>
              </a:spcAft>
            </a:pPr>
            <a:endParaRPr lang="en-US" sz="2000" dirty="0" smtClean="0">
              <a:latin typeface="Arial" pitchFamily="34" charset="0"/>
              <a:cs typeface="Arial" pitchFamily="34" charset="0"/>
            </a:endParaRPr>
          </a:p>
          <a:p>
            <a:pPr lvl="0" algn="r" fontAlgn="base">
              <a:spcBef>
                <a:spcPct val="0"/>
              </a:spcBef>
              <a:spcAft>
                <a:spcPct val="0"/>
              </a:spcAft>
            </a:pPr>
            <a:r>
              <a:rPr lang="en-GB" sz="2000" i="1" dirty="0" smtClean="0">
                <a:solidFill>
                  <a:prstClr val="white"/>
                </a:solidFill>
              </a:rPr>
              <a:t>ACEVO Commission on Youth Unemployment</a:t>
            </a:r>
            <a:endParaRPr lang="en-US" sz="2000" i="1" dirty="0" smtClean="0">
              <a:solidFill>
                <a:prstClr val="white"/>
              </a:solidFill>
              <a:latin typeface="Arial" pitchFamily="34" charset="0"/>
              <a:ea typeface="Calibri" pitchFamily="34" charset="0"/>
              <a:cs typeface="Arial" pitchFamily="34" charset="0"/>
            </a:endParaRPr>
          </a:p>
          <a:p>
            <a:pPr lvl="0" fontAlgn="base">
              <a:spcBef>
                <a:spcPct val="0"/>
              </a:spcBef>
              <a:spcAft>
                <a:spcPct val="0"/>
              </a:spcAft>
            </a:pPr>
            <a:endParaRPr lang="en-US" sz="2800" dirty="0" smtClean="0">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2571736" y="2500306"/>
            <a:ext cx="4455066" cy="1200329"/>
          </a:xfrm>
          <a:prstGeom prst="rect">
            <a:avLst/>
          </a:prstGeom>
          <a:noFill/>
        </p:spPr>
        <p:txBody>
          <a:bodyPr wrap="none" rtlCol="0">
            <a:spAutoFit/>
          </a:bodyPr>
          <a:lstStyle/>
          <a:p>
            <a:r>
              <a:rPr lang="en-GB" sz="7200" dirty="0" smtClean="0"/>
              <a:t>Responses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4" name="Rectangle 3"/>
          <p:cNvSpPr/>
          <p:nvPr/>
        </p:nvSpPr>
        <p:spPr>
          <a:xfrm>
            <a:off x="428596" y="428604"/>
            <a:ext cx="8143932" cy="6494085"/>
          </a:xfrm>
          <a:prstGeom prst="rect">
            <a:avLst/>
          </a:prstGeom>
        </p:spPr>
        <p:txBody>
          <a:bodyPr wrap="square">
            <a:spAutoFit/>
          </a:bodyPr>
          <a:lstStyle/>
          <a:p>
            <a:r>
              <a:rPr lang="en-US" sz="3600" dirty="0" smtClean="0"/>
              <a:t>Behind the headlines there are two challenges. </a:t>
            </a:r>
          </a:p>
          <a:p>
            <a:endParaRPr lang="en-US" sz="3600" dirty="0" smtClean="0"/>
          </a:p>
          <a:p>
            <a:r>
              <a:rPr lang="en-US" sz="4000" dirty="0" smtClean="0"/>
              <a:t>First, we are in the midst of a crisis driven by </a:t>
            </a:r>
            <a:r>
              <a:rPr lang="en-US" sz="4000" b="1" dirty="0" smtClean="0"/>
              <a:t>low levels of demand for young people’s </a:t>
            </a:r>
            <a:r>
              <a:rPr lang="en-US" sz="4000" b="1" dirty="0" err="1" smtClean="0"/>
              <a:t>labour</a:t>
            </a:r>
            <a:r>
              <a:rPr lang="en-US" sz="4000" b="1" dirty="0" smtClean="0"/>
              <a:t> </a:t>
            </a:r>
          </a:p>
          <a:p>
            <a:endParaRPr lang="en-US" sz="4000" dirty="0" smtClean="0"/>
          </a:p>
          <a:p>
            <a:r>
              <a:rPr lang="en-US" sz="4000" dirty="0" smtClean="0"/>
              <a:t>Second, </a:t>
            </a:r>
            <a:r>
              <a:rPr lang="en-US" sz="4000" b="1" dirty="0" smtClean="0"/>
              <a:t>Britain has a structural youth unemployment problem</a:t>
            </a:r>
            <a:endParaRPr lang="en-US" sz="2400" b="1" dirty="0" smtClean="0">
              <a:latin typeface="Arial" pitchFamily="34" charset="0"/>
              <a:cs typeface="Arial" pitchFamily="34" charset="0"/>
            </a:endParaRPr>
          </a:p>
          <a:p>
            <a:pPr lvl="0" algn="r" fontAlgn="base">
              <a:spcBef>
                <a:spcPct val="0"/>
              </a:spcBef>
              <a:spcAft>
                <a:spcPct val="0"/>
              </a:spcAft>
            </a:pPr>
            <a:endParaRPr lang="en-GB" sz="2000" i="1" dirty="0" smtClean="0">
              <a:solidFill>
                <a:prstClr val="white"/>
              </a:solidFill>
            </a:endParaRPr>
          </a:p>
          <a:p>
            <a:pPr lvl="0" algn="r" fontAlgn="base">
              <a:spcBef>
                <a:spcPct val="0"/>
              </a:spcBef>
              <a:spcAft>
                <a:spcPct val="0"/>
              </a:spcAft>
            </a:pPr>
            <a:r>
              <a:rPr lang="en-GB" sz="2000" i="1" dirty="0" smtClean="0">
                <a:solidFill>
                  <a:prstClr val="white"/>
                </a:solidFill>
              </a:rPr>
              <a:t>ACEVO Commission on Youth Unemployment</a:t>
            </a:r>
            <a:endParaRPr lang="en-US" sz="2000" i="1" dirty="0" smtClean="0">
              <a:solidFill>
                <a:prstClr val="white"/>
              </a:solidFill>
              <a:latin typeface="Arial" pitchFamily="34" charset="0"/>
              <a:ea typeface="Calibri" pitchFamily="34" charset="0"/>
              <a:cs typeface="Arial" pitchFamily="34" charset="0"/>
            </a:endParaRPr>
          </a:p>
          <a:p>
            <a:pPr lvl="0" fontAlgn="base">
              <a:spcBef>
                <a:spcPct val="0"/>
              </a:spcBef>
              <a:spcAft>
                <a:spcPct val="0"/>
              </a:spcAft>
            </a:pPr>
            <a:endParaRPr lang="en-US" sz="2800" dirty="0" smtClean="0">
              <a:latin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1142976" y="1571612"/>
            <a:ext cx="6572264" cy="4832092"/>
          </a:xfrm>
          <a:prstGeom prst="rect">
            <a:avLst/>
          </a:prstGeom>
          <a:noFill/>
        </p:spPr>
        <p:txBody>
          <a:bodyPr wrap="square" rtlCol="0">
            <a:spAutoFit/>
          </a:bodyPr>
          <a:lstStyle/>
          <a:p>
            <a:r>
              <a:rPr lang="en-GB" sz="7200" dirty="0" smtClean="0"/>
              <a:t>“Fractured responsibility”</a:t>
            </a:r>
          </a:p>
          <a:p>
            <a:endParaRPr lang="en-GB" sz="7200" dirty="0" smtClean="0"/>
          </a:p>
          <a:p>
            <a:pPr lvl="0" algn="r" fontAlgn="base">
              <a:spcBef>
                <a:spcPct val="0"/>
              </a:spcBef>
              <a:spcAft>
                <a:spcPct val="0"/>
              </a:spcAft>
            </a:pPr>
            <a:r>
              <a:rPr lang="en-GB" sz="2000" i="1" dirty="0">
                <a:solidFill>
                  <a:prstClr val="white"/>
                </a:solidFill>
              </a:rPr>
              <a:t>ACEVO Commission on Youth Unemployment</a:t>
            </a:r>
            <a:endParaRPr lang="en-US" sz="2000" i="1" dirty="0">
              <a:solidFill>
                <a:prstClr val="white"/>
              </a:solidFill>
              <a:latin typeface="Arial" pitchFamily="34" charset="0"/>
              <a:ea typeface="Calibri" pitchFamily="34" charset="0"/>
              <a:cs typeface="Arial" pitchFamily="34" charset="0"/>
            </a:endParaRPr>
          </a:p>
          <a:p>
            <a:endParaRPr lang="en-GB" sz="7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179512" y="1292668"/>
            <a:ext cx="8336683" cy="3046988"/>
          </a:xfrm>
          <a:prstGeom prst="rect">
            <a:avLst/>
          </a:prstGeom>
          <a:noFill/>
        </p:spPr>
        <p:txBody>
          <a:bodyPr wrap="square" rtlCol="0">
            <a:spAutoFit/>
          </a:bodyPr>
          <a:lstStyle/>
          <a:p>
            <a:r>
              <a:rPr lang="en-GB" sz="9600" dirty="0" smtClean="0"/>
              <a:t>Efficiency &amp; effectiveness</a:t>
            </a:r>
            <a:endParaRPr lang="en-GB" sz="9600" dirty="0"/>
          </a:p>
        </p:txBody>
      </p:sp>
    </p:spTree>
    <p:extLst>
      <p:ext uri="{BB962C8B-B14F-4D97-AF65-F5344CB8AC3E}">
        <p14:creationId xmlns:p14="http://schemas.microsoft.com/office/powerpoint/2010/main" val="17454552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642910" y="1000108"/>
            <a:ext cx="8072494" cy="5109091"/>
          </a:xfrm>
          <a:prstGeom prst="rect">
            <a:avLst/>
          </a:prstGeom>
          <a:noFill/>
        </p:spPr>
        <p:txBody>
          <a:bodyPr wrap="square" rtlCol="0">
            <a:spAutoFit/>
          </a:bodyPr>
          <a:lstStyle/>
          <a:p>
            <a:pPr>
              <a:buFont typeface="Arial" pitchFamily="34" charset="0"/>
              <a:buChar char="•"/>
            </a:pPr>
            <a:r>
              <a:rPr lang="en-GB" sz="7200" dirty="0" smtClean="0"/>
              <a:t>Employers</a:t>
            </a:r>
          </a:p>
          <a:p>
            <a:pPr>
              <a:buFont typeface="Arial" pitchFamily="34" charset="0"/>
              <a:buChar char="•"/>
            </a:pPr>
            <a:r>
              <a:rPr lang="en-GB" sz="4800" dirty="0" smtClean="0"/>
              <a:t> For example, Employers might take more responsibility for long term training needs and development of employees</a:t>
            </a:r>
          </a:p>
          <a:p>
            <a:pPr>
              <a:buFont typeface="Arial" pitchFamily="34" charset="0"/>
              <a:buChar char="•"/>
            </a:pPr>
            <a:endParaRPr lang="en-GB" sz="1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642910" y="1000108"/>
            <a:ext cx="8321578" cy="5293757"/>
          </a:xfrm>
          <a:prstGeom prst="rect">
            <a:avLst/>
          </a:prstGeom>
          <a:noFill/>
        </p:spPr>
        <p:txBody>
          <a:bodyPr wrap="square" rtlCol="0">
            <a:spAutoFit/>
          </a:bodyPr>
          <a:lstStyle/>
          <a:p>
            <a:pPr>
              <a:buFont typeface="Arial" pitchFamily="34" charset="0"/>
              <a:buChar char="•"/>
            </a:pPr>
            <a:endParaRPr lang="en-GB" sz="1400" dirty="0" smtClean="0"/>
          </a:p>
          <a:p>
            <a:pPr>
              <a:buFont typeface="Arial" pitchFamily="34" charset="0"/>
              <a:buChar char="•"/>
            </a:pPr>
            <a:r>
              <a:rPr lang="en-GB" sz="7200" dirty="0" smtClean="0"/>
              <a:t>Government</a:t>
            </a:r>
          </a:p>
          <a:p>
            <a:pPr lvl="0">
              <a:buFont typeface="Arial" pitchFamily="34" charset="0"/>
              <a:buChar char="•"/>
            </a:pPr>
            <a:r>
              <a:rPr lang="en-GB" sz="4800" dirty="0">
                <a:solidFill>
                  <a:prstClr val="white"/>
                </a:solidFill>
              </a:rPr>
              <a:t> </a:t>
            </a:r>
            <a:r>
              <a:rPr lang="en-GB" sz="4800" dirty="0" smtClean="0">
                <a:solidFill>
                  <a:prstClr val="white"/>
                </a:solidFill>
              </a:rPr>
              <a:t>For example, Government might </a:t>
            </a:r>
            <a:r>
              <a:rPr lang="en-GB" sz="4800" dirty="0">
                <a:solidFill>
                  <a:prstClr val="white"/>
                </a:solidFill>
              </a:rPr>
              <a:t>take more </a:t>
            </a:r>
            <a:r>
              <a:rPr lang="en-GB" sz="4800" dirty="0" smtClean="0">
                <a:solidFill>
                  <a:prstClr val="white"/>
                </a:solidFill>
              </a:rPr>
              <a:t>responsibility for resourcing education which relates to real job needs in the economy</a:t>
            </a:r>
            <a:endParaRPr lang="en-GB" sz="4800" dirty="0">
              <a:solidFill>
                <a:prstClr val="white"/>
              </a:solidFill>
            </a:endParaRPr>
          </a:p>
          <a:p>
            <a:pPr>
              <a:buFont typeface="Arial" pitchFamily="34" charset="0"/>
              <a:buChar char="•"/>
            </a:pPr>
            <a:endParaRPr lang="en-GB" sz="1200" dirty="0" smtClean="0"/>
          </a:p>
        </p:txBody>
      </p:sp>
    </p:spTree>
    <p:extLst>
      <p:ext uri="{BB962C8B-B14F-4D97-AF65-F5344CB8AC3E}">
        <p14:creationId xmlns:p14="http://schemas.microsoft.com/office/powerpoint/2010/main" val="24377499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535753" y="548680"/>
            <a:ext cx="8072494" cy="6093976"/>
          </a:xfrm>
          <a:prstGeom prst="rect">
            <a:avLst/>
          </a:prstGeom>
          <a:noFill/>
        </p:spPr>
        <p:txBody>
          <a:bodyPr wrap="square" rtlCol="0">
            <a:spAutoFit/>
          </a:bodyPr>
          <a:lstStyle/>
          <a:p>
            <a:pPr>
              <a:buFont typeface="Arial" pitchFamily="34" charset="0"/>
              <a:buChar char="•"/>
            </a:pPr>
            <a:r>
              <a:rPr lang="en-GB" sz="6600" dirty="0" smtClean="0"/>
              <a:t>Inter-generational</a:t>
            </a:r>
          </a:p>
          <a:p>
            <a:pPr lvl="0">
              <a:buFont typeface="Arial" pitchFamily="34" charset="0"/>
              <a:buChar char="•"/>
            </a:pPr>
            <a:r>
              <a:rPr lang="en-GB" sz="4000" dirty="0">
                <a:solidFill>
                  <a:prstClr val="white"/>
                </a:solidFill>
              </a:rPr>
              <a:t> </a:t>
            </a:r>
            <a:r>
              <a:rPr lang="en-GB" sz="4400" dirty="0">
                <a:solidFill>
                  <a:prstClr val="white"/>
                </a:solidFill>
              </a:rPr>
              <a:t>For example, </a:t>
            </a:r>
            <a:r>
              <a:rPr lang="en-GB" sz="4400" dirty="0" smtClean="0">
                <a:solidFill>
                  <a:prstClr val="white"/>
                </a:solidFill>
              </a:rPr>
              <a:t>dependence on young people to create wealth to pay off debts older people accrued might be balanced with more inclusion of </a:t>
            </a:r>
            <a:r>
              <a:rPr lang="en-GB" sz="4400" dirty="0">
                <a:solidFill>
                  <a:prstClr val="white"/>
                </a:solidFill>
              </a:rPr>
              <a:t>young </a:t>
            </a:r>
            <a:r>
              <a:rPr lang="en-GB" sz="4400" dirty="0" smtClean="0">
                <a:solidFill>
                  <a:prstClr val="white"/>
                </a:solidFill>
              </a:rPr>
              <a:t>people in the wealth created by that debt based economy.</a:t>
            </a:r>
            <a:endParaRPr lang="en-GB" sz="4400" dirty="0">
              <a:solidFill>
                <a:prstClr val="white"/>
              </a:solidFill>
            </a:endParaRPr>
          </a:p>
          <a:p>
            <a:endParaRPr lang="en-GB" sz="1600" dirty="0" smtClean="0"/>
          </a:p>
        </p:txBody>
      </p:sp>
    </p:spTree>
    <p:extLst>
      <p:ext uri="{BB962C8B-B14F-4D97-AF65-F5344CB8AC3E}">
        <p14:creationId xmlns:p14="http://schemas.microsoft.com/office/powerpoint/2010/main" val="34219018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642910" y="1000108"/>
            <a:ext cx="8072494" cy="4401205"/>
          </a:xfrm>
          <a:prstGeom prst="rect">
            <a:avLst/>
          </a:prstGeom>
          <a:noFill/>
        </p:spPr>
        <p:txBody>
          <a:bodyPr wrap="square" rtlCol="0">
            <a:spAutoFit/>
          </a:bodyPr>
          <a:lstStyle/>
          <a:p>
            <a:endParaRPr lang="en-GB" sz="1600" dirty="0" smtClean="0"/>
          </a:p>
          <a:p>
            <a:pPr>
              <a:buFont typeface="Arial" pitchFamily="34" charset="0"/>
              <a:buChar char="•"/>
            </a:pPr>
            <a:r>
              <a:rPr lang="en-GB" sz="7200" dirty="0" smtClean="0"/>
              <a:t>Pay rates</a:t>
            </a:r>
          </a:p>
          <a:p>
            <a:pPr lvl="0">
              <a:buFont typeface="Arial" pitchFamily="34" charset="0"/>
              <a:buChar char="•"/>
            </a:pPr>
            <a:r>
              <a:rPr lang="en-GB" sz="4800" dirty="0">
                <a:solidFill>
                  <a:prstClr val="white"/>
                </a:solidFill>
              </a:rPr>
              <a:t> For example, senior executives </a:t>
            </a:r>
            <a:r>
              <a:rPr lang="en-GB" sz="4800" dirty="0" smtClean="0">
                <a:solidFill>
                  <a:prstClr val="white"/>
                </a:solidFill>
              </a:rPr>
              <a:t>might not to accept  pay rates unrelated to a company’s performance.</a:t>
            </a:r>
            <a:endParaRPr lang="en-GB" sz="7200" dirty="0" smtClean="0"/>
          </a:p>
        </p:txBody>
      </p:sp>
    </p:spTree>
    <p:extLst>
      <p:ext uri="{BB962C8B-B14F-4D97-AF65-F5344CB8AC3E}">
        <p14:creationId xmlns:p14="http://schemas.microsoft.com/office/powerpoint/2010/main" val="11276383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1142976" y="1571612"/>
            <a:ext cx="6572264" cy="3416320"/>
          </a:xfrm>
          <a:prstGeom prst="rect">
            <a:avLst/>
          </a:prstGeom>
          <a:noFill/>
        </p:spPr>
        <p:txBody>
          <a:bodyPr wrap="square" rtlCol="0">
            <a:spAutoFit/>
          </a:bodyPr>
          <a:lstStyle/>
          <a:p>
            <a:r>
              <a:rPr lang="en-GB" sz="7200" dirty="0" smtClean="0"/>
              <a:t>Taking responsibility</a:t>
            </a:r>
          </a:p>
          <a:p>
            <a:endParaRPr lang="en-GB" sz="72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554272"/>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6000" dirty="0" smtClean="0">
                <a:solidFill>
                  <a:srgbClr val="000000"/>
                </a:solidFill>
                <a:latin typeface="TT274t00"/>
              </a:rPr>
              <a:t>I AM ONE IN A MILLION:</a:t>
            </a:r>
          </a:p>
          <a:p>
            <a:endParaRPr lang="en-GB" sz="4800" dirty="0" smtClean="0">
              <a:solidFill>
                <a:srgbClr val="C00000"/>
              </a:solidFill>
              <a:latin typeface="TT274t00"/>
            </a:endParaRPr>
          </a:p>
          <a:p>
            <a:pPr algn="ctr"/>
            <a:r>
              <a:rPr lang="en-GB" sz="4800" dirty="0" smtClean="0">
                <a:solidFill>
                  <a:schemeClr val="bg1">
                    <a:lumMod val="85000"/>
                    <a:lumOff val="15000"/>
                  </a:schemeClr>
                </a:solidFill>
                <a:latin typeface="TT274t00"/>
              </a:rPr>
              <a:t>YOUNG PEOPLE’S EXPERIENCES OF UNEMPLOYMENT</a:t>
            </a:r>
            <a:r>
              <a:rPr lang="en-GB" sz="2400" dirty="0">
                <a:solidFill>
                  <a:schemeClr val="bg1">
                    <a:lumMod val="85000"/>
                    <a:lumOff val="15000"/>
                  </a:schemeClr>
                </a:solidFill>
              </a:rPr>
              <a:t> </a:t>
            </a:r>
            <a:endParaRPr lang="en-GB" sz="2000" dirty="0">
              <a:solidFill>
                <a:schemeClr val="bg1">
                  <a:lumMod val="85000"/>
                  <a:lumOff val="15000"/>
                </a:schemeClr>
              </a:solidFill>
            </a:endParaRPr>
          </a:p>
        </p:txBody>
      </p:sp>
      <p:sp>
        <p:nvSpPr>
          <p:cNvPr id="3" name="TextBox 2"/>
          <p:cNvSpPr txBox="1"/>
          <p:nvPr/>
        </p:nvSpPr>
        <p:spPr>
          <a:xfrm>
            <a:off x="285720" y="6072206"/>
            <a:ext cx="6014788" cy="461665"/>
          </a:xfrm>
          <a:prstGeom prst="rect">
            <a:avLst/>
          </a:prstGeom>
          <a:noFill/>
        </p:spPr>
        <p:txBody>
          <a:bodyPr wrap="none" rtlCol="0">
            <a:spAutoFit/>
          </a:bodyPr>
          <a:lstStyle/>
          <a:p>
            <a:r>
              <a:rPr lang="en-GB" sz="2400" i="1" dirty="0" smtClean="0"/>
              <a:t>Church Urban Fund and Frontier Youth Trust</a:t>
            </a:r>
            <a:endParaRPr lang="en-GB" sz="2400" i="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642910" y="214291"/>
            <a:ext cx="8072494"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3200" b="1" dirty="0" smtClean="0"/>
          </a:p>
          <a:p>
            <a:endParaRPr lang="en-GB" sz="3200" b="1" dirty="0" smtClean="0"/>
          </a:p>
          <a:p>
            <a:endParaRPr lang="en-GB" sz="6000" b="1" dirty="0" smtClean="0"/>
          </a:p>
          <a:p>
            <a:r>
              <a:rPr lang="en-GB" sz="6000" b="1" dirty="0" smtClean="0"/>
              <a:t>Practical responses</a:t>
            </a:r>
            <a:endParaRPr lang="en-GB" sz="3200" dirty="0" smtClean="0"/>
          </a:p>
          <a:p>
            <a:endParaRPr lang="en-GB" sz="3200" dirty="0"/>
          </a:p>
          <a:p>
            <a:r>
              <a:rPr lang="en-GB" sz="2000" dirty="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642910" y="214291"/>
            <a:ext cx="8072494"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3200" b="1" dirty="0" smtClean="0"/>
          </a:p>
          <a:p>
            <a:r>
              <a:rPr lang="en-GB" sz="3600" b="1" dirty="0" smtClean="0"/>
              <a:t>The church can be involved in </a:t>
            </a:r>
          </a:p>
          <a:p>
            <a:pPr algn="ctr"/>
            <a:r>
              <a:rPr lang="en-GB" sz="6000" b="1" dirty="0" smtClean="0"/>
              <a:t>Events</a:t>
            </a:r>
          </a:p>
          <a:p>
            <a:pPr algn="ctr"/>
            <a:r>
              <a:rPr lang="en-GB" sz="6000" b="1" dirty="0" smtClean="0"/>
              <a:t>Resourcing</a:t>
            </a:r>
          </a:p>
          <a:p>
            <a:pPr algn="ctr"/>
            <a:r>
              <a:rPr lang="en-GB" sz="6000" b="1" dirty="0" smtClean="0"/>
              <a:t>Funding</a:t>
            </a:r>
          </a:p>
          <a:p>
            <a:pPr algn="ctr"/>
            <a:r>
              <a:rPr lang="en-GB" sz="6000" b="1" dirty="0" smtClean="0"/>
              <a:t>Partnering</a:t>
            </a:r>
          </a:p>
          <a:p>
            <a:pPr algn="ctr"/>
            <a:r>
              <a:rPr lang="en-GB" sz="6000" b="1" dirty="0" smtClean="0"/>
              <a:t>New Projects</a:t>
            </a:r>
          </a:p>
          <a:p>
            <a:endParaRPr lang="en-GB" sz="3200" dirty="0"/>
          </a:p>
          <a:p>
            <a:r>
              <a:rPr lang="en-GB" sz="2000" dirty="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622083" y="332656"/>
            <a:ext cx="807249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GB" sz="4000" i="1" dirty="0" smtClean="0">
                <a:solidFill>
                  <a:schemeClr val="bg2"/>
                </a:solidFill>
              </a:rPr>
              <a:t>EXAMPLES</a:t>
            </a:r>
          </a:p>
          <a:p>
            <a:pPr lvl="0"/>
            <a:endParaRPr lang="en-GB" sz="4000" i="1" dirty="0" smtClean="0"/>
          </a:p>
          <a:p>
            <a:pPr lvl="0">
              <a:buFont typeface="Arial" pitchFamily="34" charset="0"/>
              <a:buChar char="•"/>
            </a:pPr>
            <a:r>
              <a:rPr lang="en-GB" sz="5400" dirty="0" smtClean="0"/>
              <a:t>Worth Unlimited (</a:t>
            </a:r>
            <a:r>
              <a:rPr lang="en-GB" sz="5400" dirty="0" err="1" smtClean="0"/>
              <a:t>eg</a:t>
            </a:r>
            <a:r>
              <a:rPr lang="en-GB" sz="5400" dirty="0" smtClean="0"/>
              <a:t> Gear Up)</a:t>
            </a:r>
          </a:p>
          <a:p>
            <a:pPr lvl="0"/>
            <a:endParaRPr lang="en-GB" sz="5400" dirty="0" smtClean="0"/>
          </a:p>
          <a:p>
            <a:pPr lvl="0">
              <a:buFont typeface="Arial" pitchFamily="34" charset="0"/>
              <a:buChar char="•"/>
            </a:pPr>
            <a:r>
              <a:rPr lang="en-GB" sz="5400" dirty="0" smtClean="0"/>
              <a:t>The Jericho Foundation </a:t>
            </a:r>
          </a:p>
          <a:p>
            <a:pPr lvl="0">
              <a:buFont typeface="Arial" pitchFamily="34" charset="0"/>
              <a:buChar char="•"/>
            </a:pPr>
            <a:endParaRPr lang="en-GB" sz="4400" dirty="0"/>
          </a:p>
          <a:p>
            <a:r>
              <a:rPr lang="en-GB" sz="2000" dirty="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652802"/>
            <a:ext cx="914400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GB" sz="4000" i="1" dirty="0">
                <a:solidFill>
                  <a:schemeClr val="bg2"/>
                </a:solidFill>
              </a:rPr>
              <a:t>EXAMPLES</a:t>
            </a:r>
          </a:p>
          <a:p>
            <a:endParaRPr lang="en-GB" sz="2000" dirty="0"/>
          </a:p>
          <a:p>
            <a:pPr lvl="0">
              <a:buFont typeface="Arial" pitchFamily="34" charset="0"/>
              <a:buChar char="•"/>
            </a:pPr>
            <a:r>
              <a:rPr lang="en-GB" sz="5400" dirty="0" smtClean="0"/>
              <a:t>‘</a:t>
            </a:r>
            <a:r>
              <a:rPr lang="en-GB" sz="5400" dirty="0"/>
              <a:t>Christians Against Poverty’ and ‘Credit Action</a:t>
            </a:r>
            <a:r>
              <a:rPr lang="en-GB" sz="5400" dirty="0" smtClean="0"/>
              <a:t>’</a:t>
            </a:r>
          </a:p>
          <a:p>
            <a:pPr lvl="0">
              <a:buFont typeface="Arial" pitchFamily="34" charset="0"/>
              <a:buChar char="•"/>
            </a:pPr>
            <a:endParaRPr lang="en-GB" sz="5400" dirty="0" smtClean="0"/>
          </a:p>
          <a:p>
            <a:pPr lvl="0">
              <a:buFont typeface="Arial" pitchFamily="34" charset="0"/>
              <a:buChar char="•"/>
            </a:pPr>
            <a:r>
              <a:rPr lang="en-GB" sz="5400" dirty="0" smtClean="0"/>
              <a:t>YMCA</a:t>
            </a:r>
            <a:endParaRPr lang="en-GB" sz="5400" dirty="0"/>
          </a:p>
          <a:p>
            <a:endParaRPr lang="en-GB"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2895600"/>
            <a:ext cx="330993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483789" y="620688"/>
            <a:ext cx="8176422" cy="5909310"/>
          </a:xfrm>
          <a:prstGeom prst="rect">
            <a:avLst/>
          </a:prstGeom>
          <a:noFill/>
        </p:spPr>
        <p:txBody>
          <a:bodyPr wrap="square" rtlCol="0">
            <a:spAutoFit/>
          </a:bodyPr>
          <a:lstStyle/>
          <a:p>
            <a:r>
              <a:rPr lang="en-GB" sz="5400" dirty="0" smtClean="0"/>
              <a:t>Both efficiency and effectiveness are needed in the economy.  The focus on efficiency sometimes precludes good business decisions about future effectiveness</a:t>
            </a:r>
            <a:endParaRPr lang="en-GB" sz="5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410956"/>
            <a:ext cx="91440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GB" sz="3600" dirty="0"/>
              <a:t> </a:t>
            </a:r>
            <a:r>
              <a:rPr lang="en-GB" sz="4000" i="1" dirty="0">
                <a:solidFill>
                  <a:schemeClr val="bg2"/>
                </a:solidFill>
              </a:rPr>
              <a:t>EXAMPLES</a:t>
            </a:r>
          </a:p>
          <a:p>
            <a:endParaRPr lang="en-GB" sz="5400" dirty="0"/>
          </a:p>
          <a:p>
            <a:pPr lvl="0">
              <a:buFont typeface="Arial" pitchFamily="34" charset="0"/>
              <a:buChar char="•"/>
            </a:pPr>
            <a:r>
              <a:rPr lang="en-GB" sz="5400" dirty="0" smtClean="0"/>
              <a:t>Links </a:t>
            </a:r>
            <a:r>
              <a:rPr lang="en-GB" sz="5400" dirty="0"/>
              <a:t>with FE colleges.</a:t>
            </a:r>
          </a:p>
          <a:p>
            <a:endParaRPr lang="en-GB" sz="5400" dirty="0"/>
          </a:p>
          <a:p>
            <a:pPr lvl="0">
              <a:buFont typeface="Arial" pitchFamily="34" charset="0"/>
              <a:buChar char="•"/>
            </a:pPr>
            <a:r>
              <a:rPr lang="en-GB" sz="5400" dirty="0" smtClean="0"/>
              <a:t>Information </a:t>
            </a:r>
            <a:r>
              <a:rPr lang="en-GB" sz="5400" dirty="0"/>
              <a:t>easily available </a:t>
            </a:r>
            <a:r>
              <a:rPr lang="en-GB" sz="5400" dirty="0" smtClean="0"/>
              <a:t>in church buildings</a:t>
            </a:r>
            <a:r>
              <a:rPr lang="en-GB" sz="5400" dirty="0"/>
              <a:t>.</a:t>
            </a:r>
          </a:p>
          <a:p>
            <a:r>
              <a:rPr lang="en-GB" sz="2000" dirty="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335142"/>
            <a:ext cx="91440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GB" sz="4000" i="1" dirty="0">
                <a:solidFill>
                  <a:schemeClr val="bg2"/>
                </a:solidFill>
              </a:rPr>
              <a:t>EXAMPLES</a:t>
            </a:r>
          </a:p>
          <a:p>
            <a:pPr lvl="0"/>
            <a:endParaRPr lang="en-GB" sz="3600" dirty="0" smtClean="0"/>
          </a:p>
          <a:p>
            <a:pPr lvl="0">
              <a:buFont typeface="Arial" pitchFamily="34" charset="0"/>
              <a:buChar char="•"/>
            </a:pPr>
            <a:r>
              <a:rPr lang="en-GB" sz="5400" dirty="0" smtClean="0"/>
              <a:t>Volunteering</a:t>
            </a:r>
          </a:p>
          <a:p>
            <a:pPr lvl="0">
              <a:buFont typeface="Arial" pitchFamily="34" charset="0"/>
              <a:buChar char="•"/>
            </a:pPr>
            <a:endParaRPr lang="en-GB" sz="5400" dirty="0" smtClean="0"/>
          </a:p>
          <a:p>
            <a:pPr lvl="0">
              <a:buFont typeface="Arial" pitchFamily="34" charset="0"/>
              <a:buChar char="•"/>
            </a:pPr>
            <a:r>
              <a:rPr lang="en-GB" sz="5400" dirty="0" smtClean="0"/>
              <a:t>Buildings supporting fledgling businesses with office space etc.</a:t>
            </a:r>
          </a:p>
          <a:p>
            <a:r>
              <a:rPr lang="en-GB" sz="2000" b="1" i="1" dirty="0"/>
              <a:t> </a:t>
            </a:r>
            <a:endParaRPr lang="en-GB" sz="2000" dirty="0"/>
          </a:p>
          <a:p>
            <a:endParaRPr lang="en-GB" sz="2000" dirty="0"/>
          </a:p>
          <a:p>
            <a:r>
              <a:rPr lang="en-GB" sz="2000" dirty="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430888"/>
            <a:ext cx="9144000"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GB" sz="4000" i="1" dirty="0">
                <a:solidFill>
                  <a:schemeClr val="bg2"/>
                </a:solidFill>
              </a:rPr>
              <a:t>EXAMPLES</a:t>
            </a:r>
          </a:p>
          <a:p>
            <a:pPr lvl="0"/>
            <a:endParaRPr lang="en-GB" sz="3600" dirty="0" smtClean="0"/>
          </a:p>
          <a:p>
            <a:pPr lvl="0">
              <a:buFont typeface="Arial" pitchFamily="34" charset="0"/>
              <a:buChar char="•"/>
            </a:pPr>
            <a:r>
              <a:rPr lang="en-GB" sz="5400" dirty="0" smtClean="0"/>
              <a:t>Only using companies with apprentices</a:t>
            </a:r>
          </a:p>
          <a:p>
            <a:pPr lvl="0">
              <a:buFont typeface="Arial" pitchFamily="34" charset="0"/>
              <a:buChar char="•"/>
            </a:pPr>
            <a:endParaRPr lang="en-GB" sz="5400" dirty="0" smtClean="0"/>
          </a:p>
          <a:p>
            <a:pPr lvl="0">
              <a:buFont typeface="Arial" pitchFamily="34" charset="0"/>
              <a:buChar char="•"/>
            </a:pPr>
            <a:r>
              <a:rPr lang="en-GB" sz="5400" dirty="0" smtClean="0"/>
              <a:t>New ways of working (shorter week)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29556" y="332656"/>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endParaRPr lang="en-GB" sz="3600" dirty="0" smtClean="0"/>
          </a:p>
          <a:p>
            <a:pPr lvl="0"/>
            <a:r>
              <a:rPr lang="en-GB" sz="4000" i="1" dirty="0">
                <a:solidFill>
                  <a:schemeClr val="bg2"/>
                </a:solidFill>
              </a:rPr>
              <a:t>EXAMPLES</a:t>
            </a:r>
          </a:p>
          <a:p>
            <a:pPr lvl="0"/>
            <a:endParaRPr lang="en-GB" sz="5400" dirty="0" smtClean="0"/>
          </a:p>
          <a:p>
            <a:pPr lvl="0">
              <a:buFont typeface="Arial" pitchFamily="34" charset="0"/>
              <a:buChar char="•"/>
            </a:pPr>
            <a:r>
              <a:rPr lang="en-GB" sz="5400" dirty="0" smtClean="0"/>
              <a:t>Job centre chaplaincy</a:t>
            </a:r>
          </a:p>
          <a:p>
            <a:pPr lvl="0">
              <a:buFont typeface="Arial" pitchFamily="34" charset="0"/>
              <a:buChar char="•"/>
            </a:pPr>
            <a:endParaRPr lang="en-GB" sz="5400" dirty="0" smtClean="0"/>
          </a:p>
          <a:p>
            <a:pPr lvl="0">
              <a:buFont typeface="Arial" pitchFamily="34" charset="0"/>
              <a:buChar char="•"/>
            </a:pPr>
            <a:endParaRPr lang="en-GB" sz="2000" dirty="0" smtClean="0"/>
          </a:p>
          <a:p>
            <a:pPr>
              <a:buFont typeface="Arial" pitchFamily="34" charset="0"/>
              <a:buChar char="•"/>
            </a:pPr>
            <a:r>
              <a:rPr lang="en-GB" sz="5400" dirty="0" smtClean="0"/>
              <a:t>Job clubs </a:t>
            </a:r>
          </a:p>
          <a:p>
            <a:pPr lvl="0"/>
            <a:endParaRPr lang="en-GB" sz="3600" dirty="0" smtClean="0"/>
          </a:p>
          <a:p>
            <a:r>
              <a:rPr lang="en-GB" sz="2000" b="1" i="1" dirty="0"/>
              <a:t> </a:t>
            </a:r>
            <a:endParaRPr lang="en-GB" sz="2000" dirty="0"/>
          </a:p>
          <a:p>
            <a:endParaRPr lang="en-GB" sz="2000" dirty="0"/>
          </a:p>
          <a:p>
            <a:r>
              <a:rPr lang="en-GB" sz="2000" dirty="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794853" y="188640"/>
            <a:ext cx="7706237" cy="6611070"/>
          </a:xfrm>
          <a:prstGeom prst="rect">
            <a:avLst/>
          </a:prstGeom>
          <a:noFill/>
          <a:ln w="9525">
            <a:noFill/>
            <a:miter lim="800000"/>
            <a:headEnd/>
            <a:tailEnd/>
          </a:ln>
          <a:effectLst/>
        </p:spPr>
      </p:pic>
      <p:sp>
        <p:nvSpPr>
          <p:cNvPr id="3" name="Rectangle 2"/>
          <p:cNvSpPr/>
          <p:nvPr/>
        </p:nvSpPr>
        <p:spPr>
          <a:xfrm>
            <a:off x="163213" y="332656"/>
            <a:ext cx="520355" cy="4401205"/>
          </a:xfrm>
          <a:prstGeom prst="rect">
            <a:avLst/>
          </a:prstGeom>
        </p:spPr>
        <p:txBody>
          <a:bodyPr wrap="square">
            <a:spAutoFit/>
          </a:bodyPr>
          <a:lstStyle/>
          <a:p>
            <a:pPr lvl="0"/>
            <a:r>
              <a:rPr lang="en-GB" sz="4000" i="1" dirty="0" smtClean="0">
                <a:solidFill>
                  <a:prstClr val="white"/>
                </a:solidFill>
              </a:rPr>
              <a:t>EXAMPLE</a:t>
            </a:r>
            <a:endParaRPr lang="en-GB" sz="4000" i="1" dirty="0">
              <a:solidFill>
                <a:prstClr val="white"/>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285729"/>
            <a:ext cx="8215370" cy="6247864"/>
          </a:xfrm>
          <a:prstGeom prst="rect">
            <a:avLst/>
          </a:prstGeom>
        </p:spPr>
        <p:txBody>
          <a:bodyPr wrap="square">
            <a:spAutoFit/>
          </a:bodyPr>
          <a:lstStyle/>
          <a:p>
            <a:r>
              <a:rPr lang="en-GB" sz="4800" dirty="0" smtClean="0"/>
              <a:t>Why form a company?</a:t>
            </a:r>
          </a:p>
          <a:p>
            <a:r>
              <a:rPr lang="en-GB" sz="3200" dirty="0" smtClean="0"/>
              <a:t/>
            </a:r>
            <a:br>
              <a:rPr lang="en-GB" sz="3200" dirty="0" smtClean="0"/>
            </a:br>
            <a:r>
              <a:rPr lang="en-GB" sz="4000" dirty="0" smtClean="0"/>
              <a:t>The principle aim behind the formation of this company is to benefit large numbers of young people who need jobs. </a:t>
            </a:r>
          </a:p>
          <a:p>
            <a:endParaRPr lang="en-GB" sz="4000" dirty="0" smtClean="0"/>
          </a:p>
          <a:p>
            <a:r>
              <a:rPr lang="en-GB" sz="4000" dirty="0" smtClean="0"/>
              <a:t> This is a company which creates work and adds value to communities.</a:t>
            </a:r>
            <a:endParaRPr lang="en-GB" sz="4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928670"/>
            <a:ext cx="8215370" cy="4616648"/>
          </a:xfrm>
          <a:prstGeom prst="rect">
            <a:avLst/>
          </a:prstGeom>
        </p:spPr>
        <p:txBody>
          <a:bodyPr wrap="square">
            <a:spAutoFit/>
          </a:bodyPr>
          <a:lstStyle/>
          <a:p>
            <a:pPr>
              <a:buFont typeface="Arial" pitchFamily="34" charset="0"/>
              <a:buChar char="•"/>
            </a:pPr>
            <a:r>
              <a:rPr lang="en-GB" sz="5400" dirty="0" smtClean="0"/>
              <a:t>labour intensive</a:t>
            </a:r>
          </a:p>
          <a:p>
            <a:pPr>
              <a:buFont typeface="Arial" pitchFamily="34" charset="0"/>
              <a:buChar char="•"/>
            </a:pPr>
            <a:endParaRPr lang="en-GB" sz="5400" dirty="0" smtClean="0"/>
          </a:p>
          <a:p>
            <a:pPr>
              <a:buFont typeface="Arial" pitchFamily="34" charset="0"/>
              <a:buChar char="•"/>
            </a:pPr>
            <a:r>
              <a:rPr lang="en-GB" sz="5400" dirty="0" smtClean="0"/>
              <a:t>effective</a:t>
            </a:r>
          </a:p>
          <a:p>
            <a:pPr>
              <a:buFont typeface="Arial" pitchFamily="34" charset="0"/>
              <a:buChar char="•"/>
            </a:pPr>
            <a:endParaRPr lang="en-GB" sz="5400" dirty="0" smtClean="0"/>
          </a:p>
          <a:p>
            <a:pPr>
              <a:buFont typeface="Arial" pitchFamily="34" charset="0"/>
              <a:buChar char="•"/>
            </a:pPr>
            <a:r>
              <a:rPr lang="en-GB" sz="5400" dirty="0" smtClean="0"/>
              <a:t>profitable </a:t>
            </a:r>
            <a:br>
              <a:rPr lang="en-GB" sz="5400" dirty="0" smtClean="0"/>
            </a:br>
            <a:endParaRPr lang="en-GB" sz="24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928670"/>
            <a:ext cx="8215370" cy="6647974"/>
          </a:xfrm>
          <a:prstGeom prst="rect">
            <a:avLst/>
          </a:prstGeom>
        </p:spPr>
        <p:txBody>
          <a:bodyPr wrap="square">
            <a:spAutoFit/>
          </a:bodyPr>
          <a:lstStyle/>
          <a:p>
            <a:r>
              <a:rPr lang="en-GB" sz="5400" b="1" dirty="0" smtClean="0"/>
              <a:t>The company will</a:t>
            </a:r>
          </a:p>
          <a:p>
            <a:endParaRPr lang="en-GB" sz="5400" b="1" dirty="0" smtClean="0"/>
          </a:p>
          <a:p>
            <a:pPr>
              <a:buFont typeface="Arial" pitchFamily="34" charset="0"/>
              <a:buChar char="•"/>
            </a:pPr>
            <a:r>
              <a:rPr lang="en-GB" sz="4800" dirty="0" smtClean="0"/>
              <a:t>employ green technology</a:t>
            </a:r>
          </a:p>
          <a:p>
            <a:pPr>
              <a:buFont typeface="Arial" pitchFamily="34" charset="0"/>
              <a:buChar char="•"/>
            </a:pPr>
            <a:r>
              <a:rPr lang="en-GB" sz="4800" dirty="0" smtClean="0"/>
              <a:t>improve local properties</a:t>
            </a:r>
          </a:p>
          <a:p>
            <a:pPr>
              <a:buFont typeface="Arial" pitchFamily="34" charset="0"/>
              <a:buChar char="•"/>
            </a:pPr>
            <a:r>
              <a:rPr lang="en-GB" sz="4800" dirty="0" smtClean="0"/>
              <a:t>improve community spaces</a:t>
            </a:r>
          </a:p>
          <a:p>
            <a:pPr>
              <a:buFont typeface="Arial" pitchFamily="34" charset="0"/>
              <a:buChar char="•"/>
            </a:pPr>
            <a:r>
              <a:rPr lang="en-GB" sz="4800" dirty="0" smtClean="0"/>
              <a:t>focus on areas of multiple deprivation</a:t>
            </a:r>
            <a:endParaRPr lang="en-GB" sz="5400" dirty="0" smtClean="0"/>
          </a:p>
          <a:p>
            <a:r>
              <a:rPr lang="en-GB" sz="5400" dirty="0" smtClean="0"/>
              <a:t/>
            </a:r>
            <a:br>
              <a:rPr lang="en-GB" sz="5400" dirty="0" smtClean="0"/>
            </a:br>
            <a:endParaRPr lang="en-GB" sz="24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357166"/>
            <a:ext cx="8501122" cy="6278642"/>
          </a:xfrm>
          <a:prstGeom prst="rect">
            <a:avLst/>
          </a:prstGeom>
        </p:spPr>
        <p:txBody>
          <a:bodyPr wrap="square">
            <a:spAutoFit/>
          </a:bodyPr>
          <a:lstStyle/>
          <a:p>
            <a:pPr>
              <a:buFont typeface="Arial" pitchFamily="34" charset="0"/>
              <a:buChar char="•"/>
            </a:pPr>
            <a:r>
              <a:rPr lang="en-GB" sz="5400" dirty="0" smtClean="0"/>
              <a:t>be self sustaining</a:t>
            </a:r>
          </a:p>
          <a:p>
            <a:pPr>
              <a:buFont typeface="Arial" pitchFamily="34" charset="0"/>
              <a:buChar char="•"/>
            </a:pPr>
            <a:endParaRPr lang="en-GB" dirty="0" smtClean="0"/>
          </a:p>
          <a:p>
            <a:pPr>
              <a:buFont typeface="Arial" pitchFamily="34" charset="0"/>
              <a:buChar char="•"/>
            </a:pPr>
            <a:r>
              <a:rPr lang="en-GB" sz="5400" dirty="0" smtClean="0"/>
              <a:t>invest in and improve existing community assets</a:t>
            </a:r>
          </a:p>
          <a:p>
            <a:pPr>
              <a:buFont typeface="Arial" pitchFamily="34" charset="0"/>
              <a:buChar char="•"/>
            </a:pPr>
            <a:endParaRPr lang="en-GB" dirty="0" smtClean="0"/>
          </a:p>
          <a:p>
            <a:pPr>
              <a:buFont typeface="Arial" pitchFamily="34" charset="0"/>
              <a:buChar char="•"/>
            </a:pPr>
            <a:r>
              <a:rPr lang="en-GB" sz="5400" dirty="0" smtClean="0"/>
              <a:t>widen access to affordable housing</a:t>
            </a:r>
          </a:p>
          <a:p>
            <a:pPr>
              <a:buFont typeface="Arial" pitchFamily="34" charset="0"/>
              <a:buChar char="•"/>
            </a:pPr>
            <a:endParaRPr lang="en-GB" dirty="0" smtClean="0"/>
          </a:p>
          <a:p>
            <a:pPr>
              <a:buFont typeface="Arial" pitchFamily="34" charset="0"/>
              <a:buChar char="•"/>
            </a:pPr>
            <a:r>
              <a:rPr lang="en-GB" sz="5400" dirty="0" smtClean="0"/>
              <a:t>focus on developing skills </a:t>
            </a:r>
            <a:br>
              <a:rPr lang="en-GB" sz="5400" dirty="0" smtClean="0"/>
            </a:br>
            <a:endParaRPr lang="en-GB" sz="24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728" y="571480"/>
            <a:ext cx="6217810" cy="6031291"/>
          </a:xfrm>
          <a:prstGeom prst="rect">
            <a:avLst/>
          </a:prstGeom>
          <a:noFill/>
        </p:spPr>
        <p:txBody>
          <a:bodyPr wrap="square" rtlCol="0">
            <a:spAutoFit/>
          </a:bodyPr>
          <a:lstStyle/>
          <a:p>
            <a:r>
              <a:rPr lang="en-GB" sz="6000" b="1" dirty="0" smtClean="0"/>
              <a:t>Structure</a:t>
            </a:r>
          </a:p>
          <a:p>
            <a:endParaRPr lang="en-GB" sz="4800" dirty="0" smtClean="0"/>
          </a:p>
          <a:p>
            <a:r>
              <a:rPr lang="en-GB" sz="4800" dirty="0" smtClean="0"/>
              <a:t>Initial Directors</a:t>
            </a:r>
          </a:p>
          <a:p>
            <a:endParaRPr lang="en-GB" sz="4800" dirty="0" smtClean="0"/>
          </a:p>
          <a:p>
            <a:r>
              <a:rPr lang="en-GB" sz="4800" dirty="0" smtClean="0"/>
              <a:t>Executive Directors</a:t>
            </a:r>
          </a:p>
          <a:p>
            <a:endParaRPr lang="en-GB" sz="4800" dirty="0" smtClean="0"/>
          </a:p>
          <a:p>
            <a:r>
              <a:rPr lang="en-GB" sz="4800" dirty="0" smtClean="0"/>
              <a:t>Employees</a:t>
            </a:r>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571472" y="2143116"/>
            <a:ext cx="5192447" cy="923330"/>
          </a:xfrm>
          <a:prstGeom prst="rect">
            <a:avLst/>
          </a:prstGeom>
          <a:noFill/>
        </p:spPr>
        <p:txBody>
          <a:bodyPr wrap="none" rtlCol="0">
            <a:spAutoFit/>
          </a:bodyPr>
          <a:lstStyle/>
          <a:p>
            <a:r>
              <a:rPr lang="en-GB" sz="5400" dirty="0" smtClean="0"/>
              <a:t>Global economy</a:t>
            </a:r>
            <a:endParaRPr lang="en-GB" sz="5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489" y="122839"/>
            <a:ext cx="3429024" cy="6612320"/>
          </a:xfrm>
          <a:prstGeom prst="rect">
            <a:avLst/>
          </a:prstGeom>
          <a:noFill/>
          <a:ln w="9525">
            <a:noFill/>
            <a:miter lim="800000"/>
            <a:headEnd/>
            <a:tailEnd/>
          </a:ln>
          <a:effectLst/>
        </p:spPr>
      </p:pic>
      <p:sp>
        <p:nvSpPr>
          <p:cNvPr id="5" name="TextBox 4"/>
          <p:cNvSpPr txBox="1"/>
          <p:nvPr/>
        </p:nvSpPr>
        <p:spPr>
          <a:xfrm>
            <a:off x="500034" y="714356"/>
            <a:ext cx="1965603" cy="923330"/>
          </a:xfrm>
          <a:prstGeom prst="rect">
            <a:avLst/>
          </a:prstGeom>
          <a:noFill/>
        </p:spPr>
        <p:txBody>
          <a:bodyPr wrap="none" rtlCol="0">
            <a:spAutoFit/>
          </a:bodyPr>
          <a:lstStyle/>
          <a:p>
            <a:r>
              <a:rPr lang="en-GB" sz="5400" dirty="0" smtClean="0"/>
              <a:t>Who?</a:t>
            </a:r>
            <a:endParaRPr lang="en-GB" sz="5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43042" y="2143116"/>
            <a:ext cx="6261651" cy="3724096"/>
          </a:xfrm>
          <a:prstGeom prst="rect">
            <a:avLst/>
          </a:prstGeom>
          <a:noFill/>
        </p:spPr>
        <p:txBody>
          <a:bodyPr wrap="none" rtlCol="0">
            <a:spAutoFit/>
          </a:bodyPr>
          <a:lstStyle/>
          <a:p>
            <a:r>
              <a:rPr lang="en-GB" sz="4000" dirty="0" smtClean="0"/>
              <a:t>Funding </a:t>
            </a:r>
          </a:p>
          <a:p>
            <a:endParaRPr lang="en-GB" sz="4000" dirty="0" smtClean="0"/>
          </a:p>
          <a:p>
            <a:r>
              <a:rPr lang="en-GB" sz="4000" dirty="0" smtClean="0"/>
              <a:t>Identification of properties</a:t>
            </a:r>
          </a:p>
          <a:p>
            <a:endParaRPr lang="en-GB" sz="4000" dirty="0" smtClean="0"/>
          </a:p>
          <a:p>
            <a:r>
              <a:rPr lang="en-GB" sz="4000" dirty="0" smtClean="0"/>
              <a:t>CIC Asset Lock</a:t>
            </a:r>
            <a:endParaRPr lang="en-GB" dirty="0" smtClean="0"/>
          </a:p>
          <a:p>
            <a:endParaRPr lang="en-GB" dirty="0" smtClean="0"/>
          </a:p>
          <a:p>
            <a:endParaRPr lang="en-GB" dirty="0"/>
          </a:p>
        </p:txBody>
      </p:sp>
      <p:sp>
        <p:nvSpPr>
          <p:cNvPr id="4" name="TextBox 3"/>
          <p:cNvSpPr txBox="1"/>
          <p:nvPr/>
        </p:nvSpPr>
        <p:spPr>
          <a:xfrm>
            <a:off x="285720" y="1000108"/>
            <a:ext cx="4235455" cy="830997"/>
          </a:xfrm>
          <a:prstGeom prst="rect">
            <a:avLst/>
          </a:prstGeom>
          <a:noFill/>
        </p:spPr>
        <p:txBody>
          <a:bodyPr wrap="none" rtlCol="0">
            <a:spAutoFit/>
          </a:bodyPr>
          <a:lstStyle/>
          <a:p>
            <a:r>
              <a:rPr lang="en-GB" sz="4800" dirty="0" smtClean="0"/>
              <a:t>How &amp; When?</a:t>
            </a:r>
            <a:endParaRPr lang="en-GB" sz="48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2976" y="2143116"/>
            <a:ext cx="7558409" cy="1600438"/>
          </a:xfrm>
          <a:prstGeom prst="rect">
            <a:avLst/>
          </a:prstGeom>
          <a:noFill/>
        </p:spPr>
        <p:txBody>
          <a:bodyPr wrap="square" rtlCol="0">
            <a:spAutoFit/>
          </a:bodyPr>
          <a:lstStyle/>
          <a:p>
            <a:r>
              <a:rPr lang="en-GB" sz="4000" dirty="0" smtClean="0"/>
              <a:t>Areas of multiple deprivation </a:t>
            </a:r>
          </a:p>
          <a:p>
            <a:r>
              <a:rPr lang="en-GB" sz="4000" dirty="0" smtClean="0"/>
              <a:t>in the West Midlands</a:t>
            </a:r>
            <a:endParaRPr lang="en-GB" dirty="0" smtClean="0"/>
          </a:p>
          <a:p>
            <a:endParaRPr lang="en-GB" dirty="0"/>
          </a:p>
        </p:txBody>
      </p:sp>
      <p:sp>
        <p:nvSpPr>
          <p:cNvPr id="4" name="TextBox 3"/>
          <p:cNvSpPr txBox="1"/>
          <p:nvPr/>
        </p:nvSpPr>
        <p:spPr>
          <a:xfrm>
            <a:off x="285720" y="1000108"/>
            <a:ext cx="2265364" cy="830997"/>
          </a:xfrm>
          <a:prstGeom prst="rect">
            <a:avLst/>
          </a:prstGeom>
          <a:noFill/>
        </p:spPr>
        <p:txBody>
          <a:bodyPr wrap="none" rtlCol="0">
            <a:spAutoFit/>
          </a:bodyPr>
          <a:lstStyle/>
          <a:p>
            <a:r>
              <a:rPr lang="en-GB" sz="4800" dirty="0" smtClean="0"/>
              <a:t>Where?</a:t>
            </a:r>
            <a:endParaRPr lang="en-GB" sz="4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184673"/>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pPr algn="ctr"/>
            <a:endParaRPr lang="en-GB" sz="4000" dirty="0" smtClean="0"/>
          </a:p>
          <a:p>
            <a:endParaRPr lang="en-GB" sz="2000" dirty="0"/>
          </a:p>
        </p:txBody>
      </p:sp>
      <p:sp>
        <p:nvSpPr>
          <p:cNvPr id="3" name="TextBox 2"/>
          <p:cNvSpPr txBox="1"/>
          <p:nvPr/>
        </p:nvSpPr>
        <p:spPr>
          <a:xfrm>
            <a:off x="1142976" y="1571612"/>
            <a:ext cx="7605488" cy="6186309"/>
          </a:xfrm>
          <a:prstGeom prst="rect">
            <a:avLst/>
          </a:prstGeom>
          <a:noFill/>
        </p:spPr>
        <p:txBody>
          <a:bodyPr wrap="square" rtlCol="0">
            <a:spAutoFit/>
          </a:bodyPr>
          <a:lstStyle/>
          <a:p>
            <a:r>
              <a:rPr lang="en-GB" sz="7200" dirty="0" smtClean="0"/>
              <a:t>Integrated</a:t>
            </a:r>
          </a:p>
          <a:p>
            <a:r>
              <a:rPr lang="en-GB" sz="7200" dirty="0" smtClean="0"/>
              <a:t>Responsibility</a:t>
            </a:r>
          </a:p>
          <a:p>
            <a:endParaRPr lang="en-GB" sz="5400" dirty="0" smtClean="0"/>
          </a:p>
          <a:p>
            <a:r>
              <a:rPr lang="en-GB" sz="5400" dirty="0" smtClean="0"/>
              <a:t>- a hopeful way forward</a:t>
            </a:r>
          </a:p>
          <a:p>
            <a:endParaRPr lang="en-GB" sz="7200" dirty="0" smtClean="0"/>
          </a:p>
          <a:p>
            <a:endParaRPr lang="en-GB" sz="72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751618"/>
            <a:ext cx="6776214" cy="2246769"/>
          </a:xfrm>
          <a:prstGeom prst="rect">
            <a:avLst/>
          </a:prstGeom>
        </p:spPr>
        <p:txBody>
          <a:bodyPr wrap="none">
            <a:spAutoFit/>
          </a:bodyPr>
          <a:lstStyle/>
          <a:p>
            <a:pPr lvl="0"/>
            <a:r>
              <a:rPr lang="en-GB" sz="6000" i="1" dirty="0" smtClean="0">
                <a:solidFill>
                  <a:prstClr val="white"/>
                </a:solidFill>
              </a:rPr>
              <a:t>Comments welcome!</a:t>
            </a:r>
          </a:p>
          <a:p>
            <a:pPr lvl="0"/>
            <a:endParaRPr lang="en-GB" sz="4000" i="1" dirty="0" smtClean="0">
              <a:solidFill>
                <a:prstClr val="white"/>
              </a:solidFill>
            </a:endParaRPr>
          </a:p>
          <a:p>
            <a:pPr lvl="0"/>
            <a:r>
              <a:rPr lang="en-GB" sz="4000" i="1" u="sng" dirty="0" smtClean="0">
                <a:solidFill>
                  <a:schemeClr val="tx2"/>
                </a:solidFill>
              </a:rPr>
              <a:t>stephen.willey@necgroup.co.uk</a:t>
            </a:r>
            <a:r>
              <a:rPr lang="en-GB" sz="4000" i="1" dirty="0" smtClean="0">
                <a:solidFill>
                  <a:srgbClr val="FF0000"/>
                </a:solidFill>
              </a:rPr>
              <a:t> </a:t>
            </a:r>
            <a:endParaRPr lang="en-GB" sz="4000" i="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928662" y="0"/>
            <a:ext cx="7358114" cy="64171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r>
              <a:rPr lang="en-GB" sz="4000" dirty="0" smtClean="0"/>
              <a:t>Youth unemployment 2012:</a:t>
            </a:r>
          </a:p>
          <a:p>
            <a:endParaRPr lang="en-GB" sz="4000" dirty="0" smtClean="0"/>
          </a:p>
          <a:p>
            <a:r>
              <a:rPr lang="en-GB" sz="4000" dirty="0" smtClean="0"/>
              <a:t>In some Arab countries, up to 90% of 16-24 year olds are unemployed. </a:t>
            </a:r>
          </a:p>
          <a:p>
            <a:endParaRPr lang="en-GB" sz="1050" dirty="0" smtClean="0"/>
          </a:p>
          <a:p>
            <a:r>
              <a:rPr lang="en-GB" sz="4000" dirty="0" smtClean="0"/>
              <a:t>In the United States the youth unemployment rate is 23%. </a:t>
            </a:r>
          </a:p>
          <a:p>
            <a:endParaRPr lang="en-GB" sz="1050" dirty="0" smtClean="0"/>
          </a:p>
          <a:p>
            <a:r>
              <a:rPr lang="en-GB" sz="4000" dirty="0" smtClean="0"/>
              <a:t>In Spain over 50%. </a:t>
            </a:r>
          </a:p>
          <a:p>
            <a:endParaRPr lang="en-GB" sz="1400" dirty="0" smtClean="0"/>
          </a:p>
          <a:p>
            <a:r>
              <a:rPr lang="en-GB" sz="2000"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571472" y="184673"/>
            <a:ext cx="807249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r>
              <a:rPr lang="en-GB" sz="4000" dirty="0" err="1" smtClean="0"/>
              <a:t>Davos</a:t>
            </a:r>
            <a:r>
              <a:rPr lang="en-GB" sz="4000" dirty="0" smtClean="0"/>
              <a:t> 2012</a:t>
            </a:r>
          </a:p>
          <a:p>
            <a:endParaRPr lang="en-GB" sz="4000" dirty="0" smtClean="0"/>
          </a:p>
          <a:p>
            <a:r>
              <a:rPr lang="en-GB" sz="4000" dirty="0" smtClean="0"/>
              <a:t>The world, is sitting on a social and economic time bomb. </a:t>
            </a:r>
          </a:p>
          <a:p>
            <a:endParaRPr lang="en-GB" sz="4000" dirty="0" smtClean="0"/>
          </a:p>
          <a:p>
            <a:r>
              <a:rPr lang="en-GB" sz="4000" dirty="0" smtClean="0"/>
              <a:t>The world is plagued by youth unemployment.</a:t>
            </a:r>
          </a:p>
          <a:p>
            <a:r>
              <a:rPr lang="en-GB" sz="2000"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357158" y="0"/>
            <a:ext cx="835824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GB" sz="3600" dirty="0" smtClean="0"/>
          </a:p>
          <a:p>
            <a:endParaRPr lang="en-GB" sz="4000" dirty="0" smtClean="0"/>
          </a:p>
          <a:p>
            <a:r>
              <a:rPr lang="en-US" sz="4000" dirty="0" smtClean="0"/>
              <a:t>In the UK the number of 16-24 year olds looking for work has topped one million. </a:t>
            </a:r>
          </a:p>
          <a:p>
            <a:endParaRPr lang="en-US" sz="4000" dirty="0" smtClean="0"/>
          </a:p>
          <a:p>
            <a:r>
              <a:rPr lang="en-US" sz="4000" dirty="0" smtClean="0"/>
              <a:t>Excluding those in full-time education, the figure is over 20%.</a:t>
            </a:r>
          </a:p>
          <a:p>
            <a:endParaRPr lang="en-US" sz="4000" dirty="0" smtClean="0"/>
          </a:p>
          <a:p>
            <a:r>
              <a:rPr lang="en-GB" sz="2000" i="1" dirty="0" smtClean="0"/>
              <a:t>			</a:t>
            </a:r>
            <a:r>
              <a:rPr lang="en-GB" sz="2400" i="1" dirty="0" smtClean="0"/>
              <a:t>http://www.bbc.co.uk/news/10604117</a:t>
            </a:r>
            <a:endParaRPr lang="en-GB" sz="1400" dirty="0" smtClean="0"/>
          </a:p>
          <a:p>
            <a:r>
              <a:rPr lang="en-GB" sz="2000"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Grp="1" noChangeAspect="1" noChangeArrowheads="1"/>
          </p:cNvPicPr>
          <p:nvPr>
            <p:ph idx="1"/>
          </p:nvPr>
        </p:nvPicPr>
        <p:blipFill>
          <a:blip r:embed="rId3"/>
          <a:srcRect/>
          <a:stretch>
            <a:fillRect/>
          </a:stretch>
        </p:blipFill>
        <p:spPr bwMode="auto">
          <a:xfrm>
            <a:off x="994010" y="31256"/>
            <a:ext cx="8149990" cy="6826744"/>
          </a:xfrm>
          <a:prstGeom prst="rect">
            <a:avLst/>
          </a:prstGeom>
          <a:noFill/>
          <a:ln w="9525">
            <a:noFill/>
            <a:miter lim="800000"/>
            <a:headEnd/>
            <a:tailEnd/>
          </a:ln>
          <a:effectLst/>
        </p:spPr>
      </p:pic>
      <p:sp>
        <p:nvSpPr>
          <p:cNvPr id="5" name="TextBox 4"/>
          <p:cNvSpPr txBox="1"/>
          <p:nvPr/>
        </p:nvSpPr>
        <p:spPr>
          <a:xfrm>
            <a:off x="1928794" y="285728"/>
            <a:ext cx="5415265" cy="400110"/>
          </a:xfrm>
          <a:prstGeom prst="rect">
            <a:avLst/>
          </a:prstGeom>
          <a:noFill/>
        </p:spPr>
        <p:txBody>
          <a:bodyPr wrap="none" rtlCol="0">
            <a:spAutoFit/>
          </a:bodyPr>
          <a:lstStyle/>
          <a:p>
            <a:r>
              <a:rPr lang="en-GB" sz="2000" dirty="0" smtClean="0">
                <a:solidFill>
                  <a:schemeClr val="bg1"/>
                </a:solidFill>
              </a:rPr>
              <a:t>From http://www.bbc.co.uk/news/10604117</a:t>
            </a:r>
            <a:endParaRPr lang="en-GB" sz="2000"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1391</TotalTime>
  <Words>962</Words>
  <Application>Microsoft Office PowerPoint</Application>
  <PresentationFormat>On-screen Show (4:3)</PresentationFormat>
  <Paragraphs>272</Paragraphs>
  <Slides>54</Slides>
  <Notes>10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Headlines</vt:lpstr>
      <vt:lpstr>Headlines</vt:lpstr>
      <vt:lpstr>Headlines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sw-2911</dc:creator>
  <cp:lastModifiedBy>sw-2911</cp:lastModifiedBy>
  <cp:revision>82</cp:revision>
  <dcterms:created xsi:type="dcterms:W3CDTF">2012-03-06T14:58:58Z</dcterms:created>
  <dcterms:modified xsi:type="dcterms:W3CDTF">2012-05-21T10:47:16Z</dcterms:modified>
</cp:coreProperties>
</file>